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83" r:id="rId2"/>
    <p:sldId id="284"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1" r:id="rId24"/>
    <p:sldId id="282" r:id="rId2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38397" autoAdjust="0"/>
  </p:normalViewPr>
  <p:slideViewPr>
    <p:cSldViewPr>
      <p:cViewPr varScale="1">
        <p:scale>
          <a:sx n="28" d="100"/>
          <a:sy n="28" d="100"/>
        </p:scale>
        <p:origin x="-236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0D23FF-65D6-4C24-ACF3-534077DF183E}" type="datetimeFigureOut">
              <a:rPr lang="de-DE" smtClean="0"/>
              <a:pPr/>
              <a:t>13.02.2014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160C1-6A96-470E-91E7-3FC74D87025C}" type="slidenum">
              <a:rPr lang="de-DE" smtClean="0"/>
              <a:pPr/>
              <a:t>‹Nr.›</a:t>
            </a:fld>
            <a:endParaRPr lang="de-D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el.wikipedia.org/wiki/20%CE%BF%CF%82_%CE%B1%CE%B9%CF%8E%CE%BD%CE%B1%CF%82" TargetMode="External"/><Relationship Id="rId3" Type="http://schemas.openxmlformats.org/officeDocument/2006/relationships/hyperlink" Target="http://el.wikipedia.org/wiki/%CE%91%CF%80%CE%BF%CE%B9%CE%BA%CE%B9%CE%BF%CE%BA%CF%81%CE%B1%CF%84%CE%AF%CE%B1" TargetMode="External"/><Relationship Id="rId7" Type="http://schemas.openxmlformats.org/officeDocument/2006/relationships/hyperlink" Target="http://el.wikipedia.org/wiki/1853"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el.wikipedia.org/wiki/%CE%97%CE%A0%CE%91" TargetMode="External"/><Relationship Id="rId5" Type="http://schemas.openxmlformats.org/officeDocument/2006/relationships/hyperlink" Target="http://el.wikipedia.org/wiki/%CE%91%CF%86%CF%81%CE%B9%CE%BA%CE%AC%CE%B1%CE%BD%CF%82" TargetMode="External"/><Relationship Id="rId10" Type="http://schemas.openxmlformats.org/officeDocument/2006/relationships/hyperlink" Target="http://el.wikipedia.org/wiki/%CE%A7%CE%B9%CE%BF%CF%8D%CF%83%CF%84%CE%BF%CE%BD_%CE%A3%CF%84%CE%B9%CE%BF%CF%8D%CE%B1%CF%81%CF%84_%CE%A4%CF%83%CE%AC%CE%BC%CF%80%CE%B5%CF%81%CE%BB%CE%B5%CE%BD" TargetMode="External"/><Relationship Id="rId4" Type="http://schemas.openxmlformats.org/officeDocument/2006/relationships/hyperlink" Target="http://el.wikipedia.org/w/index.php?title=%CE%99%CE%B4%CE%B5%CE%BF%CE%BB%CE%BF%CE%B3%CE%AE%CE%BC%CE%B1%CF%84%CE%B1&amp;action=edit&amp;redlink=1" TargetMode="External"/><Relationship Id="rId9" Type="http://schemas.openxmlformats.org/officeDocument/2006/relationships/hyperlink" Target="http://el.wikipedia.org/wiki/%CE%A0%CE%BF%CE%BB%CE%B9%CF%84%CE%BF%CE%B3%CF%81%CE%AC%CF%86%CE%B7%CF%83%CE%B7"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l-GR" sz="1200" b="1" kern="1200" dirty="0" smtClean="0">
                <a:solidFill>
                  <a:schemeClr val="tx1"/>
                </a:solidFill>
                <a:latin typeface="+mn-lt"/>
                <a:ea typeface="+mn-ea"/>
                <a:cs typeface="+mn-cs"/>
              </a:rPr>
              <a:t>Εισαγωγή</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Οι μεταναστευτικές κινήσεις στο εσωτερικό των χωρών υποδοχής προκαλούν σε πολλούς πολίτες αβεβαιότητα και αγανάκτηση. Αφήνουν να εμφανισθούν αισθήματα απειλής και συγκεχυμένου φόβου. Πολλοί από τους ντόπιους αντιλαμβάνονται τις δημογραφικές αλλαγές ως απειλή και αντιδρούν με εχθρότητα, μίσος, φόβο και βία κατά του «ξένου». Περιπτώσεις μορφών βίας είναι μόνο η κορυφή του παγόβουνου ενός καθημερινού ρατσισμού.</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2</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77500" lnSpcReduction="20000"/>
          </a:bodyPr>
          <a:lstStyle/>
          <a:p>
            <a:r>
              <a:rPr lang="el-GR" sz="1200" b="1" kern="1200" dirty="0" smtClean="0">
                <a:solidFill>
                  <a:schemeClr val="tx1"/>
                </a:solidFill>
                <a:latin typeface="+mn-lt"/>
                <a:ea typeface="+mn-ea"/>
                <a:cs typeface="+mn-cs"/>
              </a:rPr>
              <a:t>Ιστορία του ρατσισμού</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Ο ρατσισμός δεν είναι σημερινό φαινόμενο. Υπήρχε σε διάφορες μορφές και εκφράσεις στην συντριπτική πλειοψηφία των ανθρώπινων κοινωνιών, αλλά απλώς τους τελευταίους αιώνες απέκτησε και ιδεολογικό υπόβαθρο. Κατά τη διάρκεια της</a:t>
            </a:r>
            <a:r>
              <a:rPr lang="en-US" sz="1200" kern="1200" dirty="0" smtClean="0">
                <a:solidFill>
                  <a:schemeClr val="tx1"/>
                </a:solidFill>
                <a:latin typeface="+mn-lt"/>
                <a:ea typeface="+mn-ea"/>
                <a:cs typeface="+mn-cs"/>
              </a:rPr>
              <a:t>  </a:t>
            </a:r>
            <a:r>
              <a:rPr lang="el-GR" sz="1200" b="1" u="sng" kern="1200" dirty="0" smtClean="0">
                <a:solidFill>
                  <a:schemeClr val="tx1"/>
                </a:solidFill>
                <a:latin typeface="+mn-lt"/>
                <a:ea typeface="+mn-ea"/>
                <a:cs typeface="+mn-cs"/>
                <a:hlinkClick r:id="rId3" tooltip="Αποικιοκρατία"/>
              </a:rPr>
              <a:t>αποικιοκρατίας</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 </a:t>
            </a:r>
            <a:r>
              <a:rPr lang="el-GR" sz="1200" kern="1200" dirty="0" smtClean="0">
                <a:solidFill>
                  <a:schemeClr val="tx1"/>
                </a:solidFill>
                <a:latin typeface="+mn-lt"/>
                <a:ea typeface="+mn-ea"/>
                <a:cs typeface="+mn-cs"/>
              </a:rPr>
              <a:t>αρκετοί υπόδουλοι λαοί θεωρήθηκαν</a:t>
            </a:r>
            <a:r>
              <a:rPr lang="en-US" sz="1200" kern="1200" dirty="0" smtClean="0">
                <a:solidFill>
                  <a:schemeClr val="tx1"/>
                </a:solidFill>
                <a:latin typeface="+mn-lt"/>
                <a:ea typeface="+mn-ea"/>
                <a:cs typeface="+mn-cs"/>
              </a:rPr>
              <a:t> </a:t>
            </a:r>
            <a:r>
              <a:rPr lang="el-GR" sz="1200" i="1" kern="1200" dirty="0" smtClean="0">
                <a:solidFill>
                  <a:schemeClr val="tx1"/>
                </a:solidFill>
                <a:latin typeface="+mn-lt"/>
                <a:ea typeface="+mn-ea"/>
                <a:cs typeface="+mn-cs"/>
              </a:rPr>
              <a:t>υπάνθρωποι</a:t>
            </a:r>
            <a:r>
              <a:rPr lang="en-US" sz="1200" kern="1200" dirty="0" smtClean="0">
                <a:solidFill>
                  <a:schemeClr val="tx1"/>
                </a:solidFill>
                <a:latin typeface="+mn-lt"/>
                <a:ea typeface="+mn-ea"/>
                <a:cs typeface="+mn-cs"/>
              </a:rPr>
              <a:t> </a:t>
            </a:r>
            <a:r>
              <a:rPr lang="el-GR" sz="1200" kern="1200" dirty="0" smtClean="0">
                <a:solidFill>
                  <a:schemeClr val="tx1"/>
                </a:solidFill>
                <a:latin typeface="+mn-lt"/>
                <a:ea typeface="+mn-ea"/>
                <a:cs typeface="+mn-cs"/>
              </a:rPr>
              <a:t>και όχι μέλη του ανθρώπινου είδους, για να δικαιολογηθεί η εναντίον τους ευρεία καταστρατήγηση των διδαχών του χριστιανισμού, ακόμη και από εκπροσώπους της επίσημης εκκλησίας. Αντίστοιχα, αστήρικτα επιστημονικά</a:t>
            </a:r>
            <a:r>
              <a:rPr lang="en-US" sz="1200" kern="1200" dirty="0" smtClean="0">
                <a:solidFill>
                  <a:schemeClr val="tx1"/>
                </a:solidFill>
                <a:latin typeface="+mn-lt"/>
                <a:ea typeface="+mn-ea"/>
                <a:cs typeface="+mn-cs"/>
              </a:rPr>
              <a:t> </a:t>
            </a:r>
            <a:r>
              <a:rPr lang="el-GR" sz="1200" b="1" u="sng" kern="1200" dirty="0" smtClean="0">
                <a:solidFill>
                  <a:schemeClr val="tx1"/>
                </a:solidFill>
                <a:latin typeface="+mn-lt"/>
                <a:ea typeface="+mn-ea"/>
                <a:cs typeface="+mn-cs"/>
                <a:hlinkClick r:id="rId4" tooltip="Ιδεολογήματα (δεν έχει γραφτεί ακόμα)"/>
              </a:rPr>
              <a:t>ιδεολογήματα</a:t>
            </a:r>
            <a:r>
              <a:rPr lang="en-US" sz="1200" kern="1200" dirty="0" smtClean="0">
                <a:solidFill>
                  <a:schemeClr val="tx1"/>
                </a:solidFill>
                <a:latin typeface="+mn-lt"/>
                <a:ea typeface="+mn-ea"/>
                <a:cs typeface="+mn-cs"/>
              </a:rPr>
              <a:t> </a:t>
            </a:r>
            <a:r>
              <a:rPr lang="el-GR" sz="1200" kern="1200" dirty="0" smtClean="0">
                <a:solidFill>
                  <a:schemeClr val="tx1"/>
                </a:solidFill>
                <a:latin typeface="+mn-lt"/>
                <a:ea typeface="+mn-ea"/>
                <a:cs typeface="+mn-cs"/>
              </a:rPr>
              <a:t>έκαναν την εμφάνισή τους και για να δικαιολογηθεί η δουλεία των</a:t>
            </a:r>
            <a:r>
              <a:rPr lang="en-US" sz="1200" kern="1200" dirty="0" smtClean="0">
                <a:solidFill>
                  <a:schemeClr val="tx1"/>
                </a:solidFill>
                <a:latin typeface="+mn-lt"/>
                <a:ea typeface="+mn-ea"/>
                <a:cs typeface="+mn-cs"/>
              </a:rPr>
              <a:t> </a:t>
            </a:r>
            <a:r>
              <a:rPr lang="el-GR" sz="1200" b="1" u="sng" kern="1200" dirty="0" smtClean="0">
                <a:solidFill>
                  <a:schemeClr val="tx1"/>
                </a:solidFill>
                <a:latin typeface="+mn-lt"/>
                <a:ea typeface="+mn-ea"/>
                <a:cs typeface="+mn-cs"/>
                <a:hlinkClick r:id="rId5" tooltip="Αφρικάανς"/>
              </a:rPr>
              <a:t>Αφροαμερικανών</a:t>
            </a:r>
            <a:r>
              <a:rPr lang="en-US" sz="1200" b="1" kern="1200" dirty="0" smtClean="0">
                <a:solidFill>
                  <a:schemeClr val="tx1"/>
                </a:solidFill>
                <a:latin typeface="+mn-lt"/>
                <a:ea typeface="+mn-ea"/>
                <a:cs typeface="+mn-cs"/>
              </a:rPr>
              <a:t> </a:t>
            </a:r>
            <a:r>
              <a:rPr lang="el-GR" sz="1200" b="1" kern="1200" dirty="0" smtClean="0">
                <a:solidFill>
                  <a:schemeClr val="tx1"/>
                </a:solidFill>
                <a:latin typeface="+mn-lt"/>
                <a:ea typeface="+mn-ea"/>
                <a:cs typeface="+mn-cs"/>
              </a:rPr>
              <a:t>στις</a:t>
            </a:r>
            <a:r>
              <a:rPr lang="en-US" sz="1200" b="1" kern="1200" dirty="0" smtClean="0">
                <a:solidFill>
                  <a:schemeClr val="tx1"/>
                </a:solidFill>
                <a:latin typeface="+mn-lt"/>
                <a:ea typeface="+mn-ea"/>
                <a:cs typeface="+mn-cs"/>
              </a:rPr>
              <a:t> </a:t>
            </a:r>
            <a:r>
              <a:rPr lang="el-GR" sz="1200" b="1" u="sng" kern="1200" dirty="0" smtClean="0">
                <a:solidFill>
                  <a:schemeClr val="tx1"/>
                </a:solidFill>
                <a:latin typeface="+mn-lt"/>
                <a:ea typeface="+mn-ea"/>
                <a:cs typeface="+mn-cs"/>
                <a:hlinkClick r:id="rId6" tooltip="ΗΠΑ"/>
              </a:rPr>
              <a:t>ΗΠΑ</a:t>
            </a:r>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Ο ρατσισμός ως κοσμοθεωρία ξεκινά από τη βασική αρχή ότι οι φυλές και τα έθνη αποτελούν μονάδες με διαφορετικά μεταξύ τους χαρακτηριστικά και ξεχωριστές δυνατότητες ανάπτυξης σε όλους τους τομείς της ζωής. Σύμφωνα με τη θεωρία αυτή οι ιδιαίτεροι πολιτισμοί που εμφανίστηκαν στη γη ήταν προϊόντα ιδιαίτερων λαών συγκεκριμένης φυλής και καταστράφηκαν όταν οι λαοί αυτοί υποτάχθηκαν σε αλλόφυλους λαούς ή αναμίχθηκαν με άλλους λαούς. Γι’ αυτό το λόγο η ιστορία της ανθρωπότητας περιγράφεται και ερμηνεύεται μόνον ως ιστορία της άνισης ανάπτυξης κάθε φυλής χωριστά και ως σύγκρουση των φυλών μεταξύ τους.</a:t>
            </a:r>
            <a:r>
              <a:rPr lang="el-GR" sz="1200" b="1"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Η πολιτική που θεμελιώνεται σ’ αυτήν την κοσμοθεωρία, και εφαρμόστηκε από το Χίτλερ στη ναζιστική Γερμανία, αποσκοπεί στη βιολογική καθαρότητα κάθε λαού αφού μόνον μ’ αυτήν είναι δυνατή η παραγωγή πολιτισμού.</a:t>
            </a:r>
            <a:r>
              <a:rPr lang="el-GR" sz="1200" b="1"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Γενικά ο ρατσισμός θεωρείται κάτι περισσότερο από τη φυλετική προκατάληψη (</a:t>
            </a:r>
            <a:r>
              <a:rPr lang="en-US" sz="1200" kern="1200" dirty="0" smtClean="0">
                <a:solidFill>
                  <a:schemeClr val="tx1"/>
                </a:solidFill>
                <a:latin typeface="+mn-lt"/>
                <a:ea typeface="+mn-ea"/>
                <a:cs typeface="+mn-cs"/>
              </a:rPr>
              <a:t>race prejudice</a:t>
            </a:r>
            <a:r>
              <a:rPr lang="el-GR" sz="1200" kern="1200" dirty="0" smtClean="0">
                <a:solidFill>
                  <a:schemeClr val="tx1"/>
                </a:solidFill>
                <a:latin typeface="+mn-lt"/>
                <a:ea typeface="+mn-ea"/>
                <a:cs typeface="+mn-cs"/>
              </a:rPr>
              <a:t>). Η τυπική θεωρία του σε σύγχρονες αναζητήσεις και σχετικές έρευνες, έχει τις ρίζες της στο πολυθρύλητο έργο του </a:t>
            </a:r>
            <a:r>
              <a:rPr lang="el-GR" sz="1200" b="1" u="sng" kern="1200" dirty="0" smtClean="0">
                <a:solidFill>
                  <a:schemeClr val="tx1"/>
                </a:solidFill>
                <a:latin typeface="+mn-lt"/>
                <a:ea typeface="+mn-ea"/>
                <a:cs typeface="+mn-cs"/>
              </a:rPr>
              <a:t>Ζοζέφ Αρτύρ ντε Γκομπινώ</a:t>
            </a:r>
            <a:r>
              <a:rPr lang="el-G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Joseph Arthur De </a:t>
            </a:r>
            <a:r>
              <a:rPr lang="en-US" sz="1200" kern="1200" dirty="0" err="1" smtClean="0">
                <a:solidFill>
                  <a:schemeClr val="tx1"/>
                </a:solidFill>
                <a:latin typeface="+mn-lt"/>
                <a:ea typeface="+mn-ea"/>
                <a:cs typeface="+mn-cs"/>
              </a:rPr>
              <a:t>Gobineau</a:t>
            </a:r>
            <a:r>
              <a:rPr lang="el-GR"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Essai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sur</a:t>
            </a:r>
            <a:r>
              <a:rPr lang="en-US" sz="1200" kern="1200" dirty="0" smtClean="0">
                <a:solidFill>
                  <a:schemeClr val="tx1"/>
                </a:solidFill>
                <a:latin typeface="+mn-lt"/>
                <a:ea typeface="+mn-ea"/>
                <a:cs typeface="+mn-cs"/>
              </a:rPr>
              <a:t> l</a:t>
            </a:r>
            <a:r>
              <a:rPr lang="el-G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in</a:t>
            </a:r>
            <a:r>
              <a:rPr lang="el-GR" sz="1200" kern="1200" dirty="0" smtClean="0">
                <a:solidFill>
                  <a:schemeClr val="tx1"/>
                </a:solidFill>
                <a:latin typeface="+mn-lt"/>
                <a:ea typeface="+mn-ea"/>
                <a:cs typeface="+mn-cs"/>
              </a:rPr>
              <a:t>é</a:t>
            </a:r>
            <a:r>
              <a:rPr lang="en-US" sz="1200" kern="1200" dirty="0" err="1" smtClean="0">
                <a:solidFill>
                  <a:schemeClr val="tx1"/>
                </a:solidFill>
                <a:latin typeface="+mn-lt"/>
                <a:ea typeface="+mn-ea"/>
                <a:cs typeface="+mn-cs"/>
              </a:rPr>
              <a:t>galit</a:t>
            </a:r>
            <a:r>
              <a:rPr lang="el-GR" sz="1200" kern="1200" dirty="0" smtClean="0">
                <a:solidFill>
                  <a:schemeClr val="tx1"/>
                </a:solidFill>
                <a:latin typeface="+mn-lt"/>
                <a:ea typeface="+mn-ea"/>
                <a:cs typeface="+mn-cs"/>
              </a:rPr>
              <a:t>é </a:t>
            </a:r>
            <a:r>
              <a:rPr lang="en-US" sz="1200" kern="1200" dirty="0" smtClean="0">
                <a:solidFill>
                  <a:schemeClr val="tx1"/>
                </a:solidFill>
                <a:latin typeface="+mn-lt"/>
                <a:ea typeface="+mn-ea"/>
                <a:cs typeface="+mn-cs"/>
              </a:rPr>
              <a:t>des races </a:t>
            </a:r>
            <a:r>
              <a:rPr lang="en-US" sz="1200" kern="1200" dirty="0" err="1" smtClean="0">
                <a:solidFill>
                  <a:schemeClr val="tx1"/>
                </a:solidFill>
                <a:latin typeface="+mn-lt"/>
                <a:ea typeface="+mn-ea"/>
                <a:cs typeface="+mn-cs"/>
              </a:rPr>
              <a:t>humaines</a:t>
            </a:r>
            <a:r>
              <a:rPr lang="el-GR" sz="1200" kern="1200" dirty="0" smtClean="0">
                <a:solidFill>
                  <a:schemeClr val="tx1"/>
                </a:solidFill>
                <a:latin typeface="+mn-lt"/>
                <a:ea typeface="+mn-ea"/>
                <a:cs typeface="+mn-cs"/>
              </a:rPr>
              <a:t>" (</a:t>
            </a:r>
            <a:r>
              <a:rPr lang="el-GR" sz="1200" b="1" u="sng" kern="1200" dirty="0" smtClean="0">
                <a:solidFill>
                  <a:schemeClr val="tx1"/>
                </a:solidFill>
                <a:latin typeface="+mn-lt"/>
                <a:ea typeface="+mn-ea"/>
                <a:cs typeface="+mn-cs"/>
              </a:rPr>
              <a:t>Δοκίμιο επί της ανισότητας των ανθρωπίνων φυλών</a:t>
            </a:r>
            <a:r>
              <a:rPr lang="el-GR" sz="1200" kern="1200" dirty="0" smtClean="0">
                <a:solidFill>
                  <a:schemeClr val="tx1"/>
                </a:solidFill>
                <a:latin typeface="+mn-lt"/>
                <a:ea typeface="+mn-ea"/>
                <a:cs typeface="+mn-cs"/>
              </a:rPr>
              <a:t>), που δημοσιεύτηκε το</a:t>
            </a:r>
            <a:r>
              <a:rPr lang="en-US" sz="1200" kern="1200" dirty="0" smtClean="0">
                <a:solidFill>
                  <a:schemeClr val="tx1"/>
                </a:solidFill>
                <a:latin typeface="+mn-lt"/>
                <a:ea typeface="+mn-ea"/>
                <a:cs typeface="+mn-cs"/>
              </a:rPr>
              <a:t> </a:t>
            </a:r>
            <a:r>
              <a:rPr lang="el-GR" sz="1200" b="1" u="sng" kern="1200" dirty="0" smtClean="0">
                <a:solidFill>
                  <a:schemeClr val="tx1"/>
                </a:solidFill>
                <a:latin typeface="+mn-lt"/>
                <a:ea typeface="+mn-ea"/>
                <a:cs typeface="+mn-cs"/>
                <a:hlinkClick r:id="rId7" tooltip="1853"/>
              </a:rPr>
              <a:t>1853</a:t>
            </a:r>
            <a:r>
              <a:rPr lang="en-US" sz="1200" kern="1200" dirty="0" smtClean="0">
                <a:solidFill>
                  <a:schemeClr val="tx1"/>
                </a:solidFill>
                <a:latin typeface="+mn-lt"/>
                <a:ea typeface="+mn-ea"/>
                <a:cs typeface="+mn-cs"/>
              </a:rPr>
              <a:t> </a:t>
            </a:r>
            <a:r>
              <a:rPr lang="el-GR" sz="1200" kern="1200" dirty="0" smtClean="0">
                <a:solidFill>
                  <a:schemeClr val="tx1"/>
                </a:solidFill>
                <a:latin typeface="+mn-lt"/>
                <a:ea typeface="+mn-ea"/>
                <a:cs typeface="+mn-cs"/>
              </a:rPr>
              <a:t>και κυριολεκτικά αποτέλεσε τη θεωρητική κάλυψη και "ευλογία" των αποικιοκρατών. Ο πλέον εξέχων σύγχρονος υποστηρικτής του δόγματος αυτού, κατά τον</a:t>
            </a:r>
            <a:r>
              <a:rPr lang="en-US" sz="1200" kern="1200" dirty="0" smtClean="0">
                <a:solidFill>
                  <a:schemeClr val="tx1"/>
                </a:solidFill>
                <a:latin typeface="+mn-lt"/>
                <a:ea typeface="+mn-ea"/>
                <a:cs typeface="+mn-cs"/>
              </a:rPr>
              <a:t> </a:t>
            </a:r>
            <a:r>
              <a:rPr lang="el-GR" sz="1200" b="1" u="sng" kern="1200" dirty="0" smtClean="0">
                <a:solidFill>
                  <a:schemeClr val="tx1"/>
                </a:solidFill>
                <a:latin typeface="+mn-lt"/>
                <a:ea typeface="+mn-ea"/>
                <a:cs typeface="+mn-cs"/>
                <a:hlinkClick r:id="rId8" tooltip="20ος αιώνας"/>
              </a:rPr>
              <a:t>20ό αιώνα</a:t>
            </a:r>
            <a:r>
              <a:rPr lang="el-GR" sz="1200" b="1" u="sng" kern="1200" dirty="0" smtClean="0">
                <a:solidFill>
                  <a:schemeClr val="tx1"/>
                </a:solidFill>
                <a:latin typeface="+mn-lt"/>
                <a:ea typeface="+mn-ea"/>
                <a:cs typeface="+mn-cs"/>
              </a:rPr>
              <a:t>,</a:t>
            </a:r>
            <a:r>
              <a:rPr lang="el-GR" sz="1200" kern="1200" dirty="0" smtClean="0">
                <a:solidFill>
                  <a:schemeClr val="tx1"/>
                </a:solidFill>
                <a:latin typeface="+mn-lt"/>
                <a:ea typeface="+mn-ea"/>
                <a:cs typeface="+mn-cs"/>
              </a:rPr>
              <a:t> θεωρείται ο Βρετανός δημοσιολόγος (</a:t>
            </a:r>
            <a:r>
              <a:rPr lang="el-GR" sz="1200" u="sng" kern="1200" dirty="0" smtClean="0">
                <a:solidFill>
                  <a:schemeClr val="tx1"/>
                </a:solidFill>
                <a:latin typeface="+mn-lt"/>
                <a:ea typeface="+mn-ea"/>
                <a:cs typeface="+mn-cs"/>
                <a:hlinkClick r:id="rId9" tooltip="Πολιτογράφηση"/>
              </a:rPr>
              <a:t>πολιτογραφήθηκε</a:t>
            </a:r>
            <a:r>
              <a:rPr lang="en-US" sz="1200" kern="1200" dirty="0" smtClean="0">
                <a:solidFill>
                  <a:schemeClr val="tx1"/>
                </a:solidFill>
                <a:latin typeface="+mn-lt"/>
                <a:ea typeface="+mn-ea"/>
                <a:cs typeface="+mn-cs"/>
              </a:rPr>
              <a:t> </a:t>
            </a:r>
            <a:r>
              <a:rPr lang="el-GR" sz="1200" kern="1200" dirty="0" smtClean="0">
                <a:solidFill>
                  <a:schemeClr val="tx1"/>
                </a:solidFill>
                <a:latin typeface="+mn-lt"/>
                <a:ea typeface="+mn-ea"/>
                <a:cs typeface="+mn-cs"/>
              </a:rPr>
              <a:t>Γερμανός το 1916),</a:t>
            </a:r>
            <a:r>
              <a:rPr lang="en-US" sz="1200" kern="1200" dirty="0" smtClean="0">
                <a:solidFill>
                  <a:schemeClr val="tx1"/>
                </a:solidFill>
                <a:latin typeface="+mn-lt"/>
                <a:ea typeface="+mn-ea"/>
                <a:cs typeface="+mn-cs"/>
              </a:rPr>
              <a:t> </a:t>
            </a:r>
            <a:r>
              <a:rPr lang="el-GR" sz="1200" b="1" u="sng" kern="1200" dirty="0" smtClean="0">
                <a:solidFill>
                  <a:schemeClr val="tx1"/>
                </a:solidFill>
                <a:latin typeface="+mn-lt"/>
                <a:ea typeface="+mn-ea"/>
                <a:cs typeface="+mn-cs"/>
                <a:hlinkClick r:id="rId10" tooltip="Χιούστον Στιούαρτ Τσάμπερλεν"/>
              </a:rPr>
              <a:t>Χιούστον Στιούαρτ Τσάμπερλεν</a:t>
            </a:r>
            <a:r>
              <a:rPr lang="en-US" sz="1200" b="1" u="sng" kern="1200" dirty="0" smtClean="0">
                <a:solidFill>
                  <a:schemeClr val="tx1"/>
                </a:solidFill>
                <a:latin typeface="+mn-lt"/>
                <a:ea typeface="+mn-ea"/>
                <a:cs typeface="+mn-cs"/>
              </a:rPr>
              <a:t> </a:t>
            </a:r>
            <a:r>
              <a:rPr lang="el-GR" sz="1200" b="1" u="sng" kern="1200" dirty="0" smtClean="0">
                <a:solidFill>
                  <a:schemeClr val="tx1"/>
                </a:solidFill>
                <a:latin typeface="+mn-lt"/>
                <a:ea typeface="+mn-ea"/>
                <a:cs typeface="+mn-cs"/>
              </a:rPr>
              <a:t>(</a:t>
            </a:r>
            <a:r>
              <a:rPr lang="en-US" sz="1200" b="1" u="sng" kern="1200" dirty="0" smtClean="0">
                <a:solidFill>
                  <a:schemeClr val="tx1"/>
                </a:solidFill>
                <a:latin typeface="+mn-lt"/>
                <a:ea typeface="+mn-ea"/>
                <a:cs typeface="+mn-cs"/>
              </a:rPr>
              <a:t>Houston Stewart Chamberlain</a:t>
            </a:r>
            <a:r>
              <a:rPr lang="el-GR" sz="1200" b="1" u="sng"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Σε γενικές γραμμές η έννοια του ρατσισμού μέχρι τον 20</a:t>
            </a:r>
            <a:r>
              <a:rPr lang="el-GR" sz="1200" kern="1200" baseline="30000" dirty="0" smtClean="0">
                <a:solidFill>
                  <a:schemeClr val="tx1"/>
                </a:solidFill>
                <a:latin typeface="+mn-lt"/>
                <a:ea typeface="+mn-ea"/>
                <a:cs typeface="+mn-cs"/>
              </a:rPr>
              <a:t>ο</a:t>
            </a:r>
            <a:r>
              <a:rPr lang="el-GR" sz="1200" kern="1200" dirty="0" smtClean="0">
                <a:solidFill>
                  <a:schemeClr val="tx1"/>
                </a:solidFill>
                <a:latin typeface="+mn-lt"/>
                <a:ea typeface="+mn-ea"/>
                <a:cs typeface="+mn-cs"/>
              </a:rPr>
              <a:t>  αιώνα αναδείχθηκε, ιδίως σε σχέση με τον εθνικοσοσιαλισμό. Ο πρώτος ορισμός του όρου βρίσκεται το έτος 1942.</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Η χρήση του όρου διευκολύνθηκε αρχικά και με φανατισμό από την ιδέα της φυλής. Σήμερα, χρησιμοποιείται επίσης, σε ορισμένες χώρες, η λέξη φυλή.</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Εδώ τίθεται το ερώτημα, πώς προέκυψε ο ρατσισμός;</a:t>
            </a:r>
            <a:endParaRPr lang="de-DE" sz="1200" kern="120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3</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85000" lnSpcReduction="20000"/>
          </a:bodyPr>
          <a:lstStyle/>
          <a:p>
            <a:r>
              <a:rPr lang="el-GR" sz="1200" b="1" kern="1200" dirty="0" smtClean="0">
                <a:solidFill>
                  <a:schemeClr val="tx1"/>
                </a:solidFill>
                <a:latin typeface="+mn-lt"/>
                <a:ea typeface="+mn-ea"/>
                <a:cs typeface="+mn-cs"/>
              </a:rPr>
              <a:t>Αιτίες του ρατσισμού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Ο ρατσισμός είναι ένα κοινωνικό φαινόμενο που εμφανίζεται σε διάφορες μορφές. Στην κοινωνία αναπαράγεται αυτή η ιδεολογία  με συνειδητό ή ασυνείδητο τρόπο. Αυτό εγείρει το ερώτημα κατά πόσον - όπως με πολλά άλλα κοινωνικά δεινά (χρήση ναρκωτικών κ λπ. ) - το σχολείο είναι το σωστό μέρος για να αναλάβει δράση εναντίον αυτής της ιδεολογίας, και αν μπορεί να αντιμετωπίσει το πρόβλημα. Αν και πιστεύω ότι αυτή η αντίρρηση που επανειλημμένα εκφράζεται, είναι πλήρως δικαιολογημένη, δεν πρέπει να μας εμποδίσει να εργαστούμε από κοινού με τους μαθητές για την εξάλειψη του ρατσισμού και της αποδόμησης των δικών μας προκαταλήψεων . Αυτό σημαίνει να κατανοήσουμε καλύτερα γιατί έχουμε κάποιες εικόνες στο μυαλό μας, και γιατί ανεχόμαστε τη  διαφορετικότητα τόσο δύσκολα.</a:t>
            </a:r>
            <a:endParaRPr lang="de-DE" sz="1200" kern="120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Σε γενικές γραμμές μπορούμε να πούμε ότι ο ρατσισμός περιλαμβάνει ιδεολογίες και πρακτικές μορφές με βάση την κατασκευή των ομάδων των ανθρώπων ως γενεαλογικές κοινότητες ή κοινότητες καταγωγής, όπου αποδίδονται συλλογικά χαρακτηριστικά που ρητά ή σιωπηρά αποτιμώνται και ερμηνεύονται ως καθόλου ή μετά δυσκολίας να αλλάξουν. Για την ανάλυση του ρατσισμού θα πρέπει να προστεθεί εδώ και είναι ιδιαίτερης σημασίας το ζήτημα των σχέσεων εξουσίας και τα ενδιαφέροντα, συμφέροντα που βρίσκονται πίσω από αυτές τις σχέσεις.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Αξίζει επίσης να σημειωθεί ο Δαρβινισμός, δηλαδή η επιβίωση του ισχυρότερου: Από αυτό προκύπτει η «φυσική εξουσία» λιγότερων ανθρώπων στους υπόλοιπους. Η ανισότητα θα ήταν έτσι το αποτέλεσμα της φυσικής ανάπτυξης. Ο ρατσισμός είναι έτσι μεταμφιεσμένος επίσης ως το εγγενές δικαίωμα του ισχυρού και ταλαντούχου.</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Στη βιολογία είναι αμφισβητήσιμο αν κατά πόσο μπορούν να χαρακτηρίζονται άνθρωποι διαφορετικών φαινοτύπων – με λευκό ή μαύρο δέρμα, χοντρά ή λεπτά χείλη, κ.λπ. – γενικά ως «φυλές», διότι ο όρος «φυλή» δεν είναι απόλυτα σαφής (εθνοτισμός). Υπάρχουν έγχρωμοι με λεπτά χείλη, λευκοί με μακριές μύτες κ.λπ. Η λέξη «φυλή» χρησιμοποιούμενη για ανθρώπους, είναι αμφισβητήσιμη. Όταν μιλάμε για το ρατσισμό, επισημαίνεται συχνά ότι ακόμη και οι λευκοί άνθρωποι υφίστανται διακρίσεις, όπως οι ξανθιές ή οι παχύσαρκοι.</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Επίσης, η υπεράσπιση των αξιώσεων ιδιοκτησίας σε σχέση με τα εδάφη και την υπεράσπιση των δικαιωμάτων του μιλιταρισμού και την τάση για «συντήρηση» του «λαού» είναι μία από αυτές τις αρχές, όπως και η αρχή της ανισότητας ανάμεσα στις φυλές. </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4</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l-GR" sz="1200" kern="1200" dirty="0" smtClean="0">
                <a:solidFill>
                  <a:schemeClr val="tx1"/>
                </a:solidFill>
                <a:latin typeface="+mn-lt"/>
                <a:ea typeface="+mn-ea"/>
                <a:cs typeface="+mn-cs"/>
              </a:rPr>
              <a:t>Με αυτή την άποψη δικαιολογούν αρκετοί τον χαρακτηρισμό τους και χωρίζουν τη ανθρωπότητα σε υπεράνθρωπους (ανώτερους) και υπάνθρωπους(κατώτερους). Αυτό που έχει αποκτηθεί από τις παρατηρήσεις της βιολογίας ισχύουν για κοινωνικές κατευθυντήριες γραμμές.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Αποτελέσματα αυτών των παρατηρήσεων είναι:</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Η ανθρωπότητα είναι ένας κόσμος από ανταγωνιστικά εθνικά-κράτη</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Η δική μου ομάδα/έθνος είναι στο κέντρο και είναι το απόλυτο: άλλες ομάδες και έθνη είναι υποδεέστερα σε δικό μας. Αυτό αναφέρεται ως εθνοκεντρισμός</a:t>
            </a:r>
            <a:r>
              <a:rPr lang="de-DE" sz="1200" kern="1200" dirty="0" smtClean="0">
                <a:solidFill>
                  <a:schemeClr val="tx1"/>
                </a:solidFill>
                <a:latin typeface="+mn-lt"/>
                <a:ea typeface="+mn-ea"/>
                <a:cs typeface="+mn-cs"/>
              </a:rPr>
              <a:t> .</a:t>
            </a: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5</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20000"/>
          </a:bodyPr>
          <a:lstStyle/>
          <a:p>
            <a:r>
              <a:rPr lang="el-GR" sz="1200" b="1" kern="1200" dirty="0" smtClean="0">
                <a:solidFill>
                  <a:schemeClr val="tx1"/>
                </a:solidFill>
                <a:latin typeface="+mn-lt"/>
                <a:ea typeface="+mn-ea"/>
                <a:cs typeface="+mn-cs"/>
              </a:rPr>
              <a:t>Εθνοκεντρισμός </a:t>
            </a:r>
            <a:r>
              <a:rPr lang="el-GR" sz="1200" kern="1200" dirty="0" smtClean="0">
                <a:solidFill>
                  <a:schemeClr val="tx1"/>
                </a:solidFill>
                <a:latin typeface="+mn-lt"/>
                <a:ea typeface="+mn-ea"/>
                <a:cs typeface="+mn-cs"/>
              </a:rPr>
              <a:t>ορίζεται ως μια άκαμπτη διάκριση μεταξύ της δικής μου ομάδας και των άλλων, η άλλη ομάδα αντιμετωπίζεται, είναι εχθρική. Στη συνέχεια, υπάρχει η πεποίθηση ότι η δική μου ζωή είναι ανώτερη. Αυτή η σκέψη δεν αναφέρεται μόνο σε ομάδες ή έθνη (</a:t>
            </a:r>
            <a:r>
              <a:rPr lang="de-DE" sz="1200" kern="1200" dirty="0" smtClean="0">
                <a:solidFill>
                  <a:schemeClr val="tx1"/>
                </a:solidFill>
                <a:latin typeface="+mn-lt"/>
                <a:ea typeface="+mn-ea"/>
                <a:cs typeface="+mn-cs"/>
              </a:rPr>
              <a:t>Adorno</a:t>
            </a:r>
            <a:r>
              <a:rPr lang="el-GR" sz="1200" kern="1200" dirty="0" smtClean="0">
                <a:solidFill>
                  <a:schemeClr val="tx1"/>
                </a:solidFill>
                <a:latin typeface="+mn-lt"/>
                <a:ea typeface="+mn-ea"/>
                <a:cs typeface="+mn-cs"/>
              </a:rPr>
              <a:t> 1968 ), αλλά και σε μεγαλύτερες ομάδες, όπως Δύση, Ανατολική Ευρώπη....</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Εθνοκεντρισμός</a:t>
            </a:r>
            <a:r>
              <a:rPr lang="el-GR" sz="1200" kern="1200" dirty="0" smtClean="0">
                <a:solidFill>
                  <a:schemeClr val="tx1"/>
                </a:solidFill>
                <a:latin typeface="+mn-lt"/>
                <a:ea typeface="+mn-ea"/>
                <a:cs typeface="+mn-cs"/>
              </a:rPr>
              <a:t> είναι μια ειδική περίπτωση μιας γενικής υποτίμησης του ανθρώπου και περιφρόνησής του, είναι επίσης μια μορφή ρατσισμού. Η ομάδα άμεσης αναφοράς πρέπει να παραμείνει ελεύθερη από ξένες επιρροές. Έτσι, η ομάδα άμεσης αναφοράς παραμένει ομοιογενής, αυτό σημαίνει καταμερισμός του κοινωνικού περιβάλλοντος σε φίλους και εχθρούς. Αυτό οδηγεί στην αντιπαράθεση με αντιφάσεις και διαφοροποιημένο τρόπο σκέψης. Η δική μου ο μάδα μου παρέχει ασφάλεια και προσανατολισμό. Μια ομάδα  θεωρείται ως ένα σώμα στο οποίο το μεμονωμένο κύτταρο νοείται ως το σύνολο των κυττάρων.</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Αν μέσα  στην ομάδα δημιουργύνται προβλήματα, υπεύθυνη είναι βασικά μια ξένη ομάδα.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Η άλλη ομάδα είναι κατώτερη, αποτελείται  από εγκληματίες, ζει σαν παράσιτο της εργασίας των άλλων και θέτει σε κίνδυνο τη βιολογική ουσία της δικής μας ομάδας. Κοινωνικά ο εθνοκεντρισμός έχει έτσι ενοποιητικό και  σταθεροποιητικό αποτέλεσμα. Με αυτόν είναι δυνατή η υπαγωγή - σ 'ένα λαό, μια φυλή, ένα έθνος - να αποκτήσουν. Ο εθνοκεντρισμός προκύπτει από ένα συνδυασμό των ατομικών αντιλήψεων και στάσεων με τις ιστορικές κοινωνικές συνθήκες διαβίωσης.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Έτσι εξηγείται ότι υπάρχει σχέση μεταξύ των κοινωνικο - οικονομικών αδικιών και της ξενοφοβίας: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Με βάση  αυτά και τη θεωρία της φυλετικής ανισότητας μπορούμε να εξηγήσουμε, επίσης, την εχθρότητα απέναντι στους ξένους, στους  ομοφυλόφιλους, στο σοσιαλισμό κ.λπ.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Από την πρωτοκαθεδρία της δικής μου ομάδας, την υπερβολική σημασία της τάξης,  στο νόμο του ισχυρότερου  και της  υπακοής προκύπτει ο μιλιταρισμός και οι ακροδεξιοί εξτρεμιστές.</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6</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l-GR" sz="1200" kern="1200" dirty="0" smtClean="0">
                <a:solidFill>
                  <a:schemeClr val="tx1"/>
                </a:solidFill>
                <a:latin typeface="+mn-lt"/>
                <a:ea typeface="+mn-ea"/>
                <a:cs typeface="+mn-cs"/>
              </a:rPr>
              <a:t>Τον </a:t>
            </a:r>
            <a:r>
              <a:rPr lang="el-GR" sz="1200" b="1" kern="1200" dirty="0" smtClean="0">
                <a:solidFill>
                  <a:schemeClr val="tx1"/>
                </a:solidFill>
                <a:latin typeface="+mn-lt"/>
                <a:ea typeface="+mn-ea"/>
                <a:cs typeface="+mn-cs"/>
              </a:rPr>
              <a:t>ακροδεξιό εξτρεμισμό</a:t>
            </a:r>
            <a:r>
              <a:rPr lang="el-GR" sz="1200" kern="1200" dirty="0" smtClean="0">
                <a:solidFill>
                  <a:schemeClr val="tx1"/>
                </a:solidFill>
                <a:latin typeface="+mn-lt"/>
                <a:ea typeface="+mn-ea"/>
                <a:cs typeface="+mn-cs"/>
              </a:rPr>
              <a:t> μπορούμε να τον ορίσουμε με τη βοήθεια τριών παραγόντων: </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Πρώτον, ως προσπάθεια  να δικαιολογήσουν ή να αθωώσουν το ναζισμό.</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Δεύτερον, διαδίδεται μια εθνοκεντρική κοσμοθεωρία. </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Και τρίτον, η βία είναι ένα ακόμη βασικό χαρακτηριστικό. Ακροδεξιές τάσεις είναι όταν μόνο μία ή δύο από τις μεταβλητές είναι ορατές.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Όσον αφορά στην έννοια του εθνοκεντρισμού γίνεται σαφές πόσο διαφορετικά μπορούν να παρουσιάζονται οι μορφές του ρατσισμού. Γι 'αυτό  παρατηρείται ότι όσο περισσότεροι άνθρωποι ασχολούνται με το θέμα του ρατσισμού  τόσο εμφανίζονται περισσότεροι  ορισμοί.</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7</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l-GR" sz="1200" b="1" kern="1200" dirty="0" smtClean="0">
                <a:solidFill>
                  <a:schemeClr val="tx1"/>
                </a:solidFill>
                <a:latin typeface="+mn-lt"/>
                <a:ea typeface="+mn-ea"/>
                <a:cs typeface="+mn-cs"/>
              </a:rPr>
              <a:t>Ορισμός του ρατσισμού</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Επίσης, Άτομα από την Αφρική λόγω του χρώματος του δέρματός τους βρίσκονται πολύ συχνά αντιμέτωποι με το ρατσισμό.</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Η σαφέστερη απόδειξη όσον αφορά στην ανισότητα του χρώματος του δέρματος είναι η εξής: Ένα μη-λευκό πρόσωπο (αφρικανικής, ασιατικής ή λατινοαμερικάνικης προέλευσης), δεν είναι πάντα κάτι το φυσιολογικό στην Ελλάδα, δεν είναι απλά μόνο ένα άτομο. Πρόκειται για έναν μετανάστη, έναν πρόσφυγα, μια οικιακή βοηθό. Δεν είναι ποτέ απλά ένας γείτονας, αλλά ο «γείτονας από τη Νιγηρία». Ποτέ ένας συμμαθητής, αλλά ένα «αγόρι από το Αφγανιστάν», ίσως ακόμη και ένας φίλος, αλλά πάντα με το συμπλήρωμα «από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Ρατσισμός είναι τα ασήμαντα πράγματα με τα οποία δείχνουμε σε κάποιον ότι είναι διαφορετικός. Η δυσκολία να νοικιάσει ένα διαμέρισμα. (Αυτό συμβαίνει σε κάποιον ακόμη και αν μιλάει καλά Ελληνικά.) Ο ελεγκτής στο λεωφορείο, ο οποίος είναι βέβαιος εξαρχής ότι κάποιος ανέβηκε χωρίς εισιτήριο. Ρατσισμός είναι οι χιλιάδες ταπεινώσεις που κάνουν τη ζωή κάποιου δύσκολη (Διάκριση).</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b="1" i="1" kern="1200" dirty="0" smtClean="0">
                <a:solidFill>
                  <a:schemeClr val="tx1"/>
                </a:solidFill>
                <a:latin typeface="+mn-lt"/>
                <a:ea typeface="+mn-ea"/>
                <a:cs typeface="+mn-cs"/>
              </a:rPr>
              <a:t>Ορισμός:</a:t>
            </a:r>
            <a:r>
              <a:rPr lang="el-GR" sz="1200" kern="1200" dirty="0" smtClean="0">
                <a:solidFill>
                  <a:schemeClr val="tx1"/>
                </a:solidFill>
                <a:latin typeface="+mn-lt"/>
                <a:ea typeface="+mn-ea"/>
                <a:cs typeface="+mn-cs"/>
              </a:rPr>
              <a:t> Ρατσισμός είναι το άθροισμα όλων των συμπεριφορών, νόμων, κανόνων και πεποιθήσεων που δεν θεωρούν τους έγχρωμους ανθρώπους ως ισότιμους, αλλά επαγγέλονται την εθνοτική προέλευσή τους ως κατώτερη και τους αξιολογούν και τους μεταχειρίζονται αντίστοιχα. Ο ρατσισμός βασίζεται στην έλλειψη ισορροπίας των κοινωνικών σχέσεων εξουσίας στον οικονομικό, πολιτικό και κοινωνικό τομέα.</a:t>
            </a:r>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831160C1-6A96-470E-91E7-3FC74D87025C}" type="slidenum">
              <a:rPr lang="de-DE" smtClean="0"/>
              <a:pPr/>
              <a:t>8</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77500" lnSpcReduction="20000"/>
          </a:bodyPr>
          <a:lstStyle/>
          <a:p>
            <a:r>
              <a:rPr lang="el-GR" sz="1200" b="1" kern="1200" dirty="0" smtClean="0">
                <a:solidFill>
                  <a:schemeClr val="tx1"/>
                </a:solidFill>
                <a:latin typeface="+mn-lt"/>
                <a:ea typeface="+mn-ea"/>
                <a:cs typeface="+mn-cs"/>
              </a:rPr>
              <a:t>Ο ρατσισμός ως ένα επίκαιρο θέμα</a:t>
            </a:r>
            <a:endParaRPr lang="de-DE" sz="1200" kern="120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Ανθρωποδικαιική απαγόρευση των διακρίσεων</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Η προστασία κατά των διακρίσεων αποτελεί θεμελιώδη αρχή των ανθρωπίνων δικαιωμάτων, δηλαδή, κάθε ανθρώπινο δικαίωμα είναι έμφυτο σε όλους τους ανθρώπους χωρίς διάκριση. Η Οικουμενική Διακήρυξη των Δικαιωμάτων του Ανθρώπου και οι μεταγενέστερες συμβάσεις των Ηνωμένων Εθνών προβλέπουν την απαγόρευση των διακρίσεων. Η Οικουμενική Διακήρυξη στο άρθρο 2, παράγραφος 1 αναφέρει ότι όλα τα δικαιώματα που προβλέπονται πρέπει να ισχύουν για όλους «χωρίς καμία απολύτως διάκριση, ειδικότερα ως προς τη φυλή, το χρώμα, το φύλο, τη γλώσσα, τις θρησκείες, τις πολιτικές ή οποιεσδήποτε άλλες πεποιθήσεις, την εθνική ή κοινωνική καταγωγή, την περιουσία, τη γέννηση ή οποιαδήποτε άλλη κατάσταση». Παρόμοια διατύπωση βρίσκεται στο άρθρο 2, παράγραφος 1 του Διεθνούς Συμφώνου για τα Ατομικά και Πολιτικά Δικαιώματα και στο άρθρο 2, παράγραφος 2 του Διεθνούς Συμφώνου για τα Κοινωνικά, Οικονομικά και Πολιτισμικά Δικαιώματα.</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Το 1965 ψηφίστηκε η Διεθνής Σύμβαση για την Εξάλειψη όλων των Μορφών Φυλετικής Διάκρισης. Η εν λόγω αντιρατσιστική σύμβαση τέθηκε σε ισχύ το 1969 και έχει επικυρωθεί μέχρι τώρα από 170 κράτη. Με την επικύρωση υποχρεώνονται τα συμβαλλόμενα κράτη να χαράξουν μια πολιτική που θα οδηγεί στην εξάλειψη κάθε μορφής ρατσιστικής διάκρισης. Η Σύμβαση ορίζει τη «φυλετική διάκριση» ως «κάθε διάκριση, αποκλεισμό, περιορισμό ή προτίμηση με βάση τη φυλή, το χρώμα, την καταγωγή ή την εθνική ή εθνοτική προέλευση, που έχει σκοπό ή αποτέλεσμα να εξαλείψει ή να θίγει την αναγνώριση, την απόλαυση ή την άσκηση, σε ισότιμη βάση, των ανθρωπίνων δικαιωμάτων και των θεμελιωδών ελευθεριών στον πολιτικό, οικονομικό, κοινωνικό, πολιτιστικό ή οποιοδήποτε άλλο τομέα της δημόσιας ζωής».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Η χρήση του όρου </a:t>
            </a:r>
            <a:r>
              <a:rPr lang="el-GR" sz="1200" b="1" kern="1200" dirty="0" smtClean="0">
                <a:solidFill>
                  <a:schemeClr val="tx1"/>
                </a:solidFill>
                <a:latin typeface="+mn-lt"/>
                <a:ea typeface="+mn-ea"/>
                <a:cs typeface="+mn-cs"/>
              </a:rPr>
              <a:t>«φυλετική διάκριση»</a:t>
            </a:r>
            <a:r>
              <a:rPr lang="el-GR" sz="1200" kern="1200" dirty="0" smtClean="0">
                <a:solidFill>
                  <a:schemeClr val="tx1"/>
                </a:solidFill>
                <a:latin typeface="+mn-lt"/>
                <a:ea typeface="+mn-ea"/>
                <a:cs typeface="+mn-cs"/>
              </a:rPr>
              <a:t> οφείλεται στο ιστορικό πλαίσιο γένεσης της σύμβασης. Θα πρέπει, μάλλον, αντί αυτού να σημαίνει «ρατσιστική φυλετική διάκριση» για να παραπέμπει στην ιδεολογία που αποκρύπτεται πίσω από αυτό. Επειδή, φυσικά, δεν υπάρχουν ανθρώπινες φυλές, αλλά μόνο ένα ανθρώπινο είδος, η </a:t>
            </a:r>
            <a:r>
              <a:rPr lang="de-DE" sz="1200" kern="1200" dirty="0" smtClean="0">
                <a:solidFill>
                  <a:schemeClr val="tx1"/>
                </a:solidFill>
                <a:latin typeface="+mn-lt"/>
                <a:ea typeface="+mn-ea"/>
                <a:cs typeface="+mn-cs"/>
              </a:rPr>
              <a:t>UNESCO</a:t>
            </a:r>
            <a:r>
              <a:rPr lang="el-GR" sz="1200" kern="1200" dirty="0" smtClean="0">
                <a:solidFill>
                  <a:schemeClr val="tx1"/>
                </a:solidFill>
                <a:latin typeface="+mn-lt"/>
                <a:ea typeface="+mn-ea"/>
                <a:cs typeface="+mn-cs"/>
              </a:rPr>
              <a:t> κάλεσε το 1950 τα κράτη να μη χρησιμοποιούν την έννοια της φυλής, διότι δεν αντικατοπτρίζει κανένα βιολογικό γεγονός, αλλά ένα κοινωνικό μύθο, ο οποίος αποτελεί την αιτία πολλών μορφών βίας (</a:t>
            </a:r>
            <a:r>
              <a:rPr lang="de-DE" sz="1200" kern="1200" dirty="0" smtClean="0">
                <a:solidFill>
                  <a:schemeClr val="tx1"/>
                </a:solidFill>
                <a:latin typeface="+mn-lt"/>
                <a:ea typeface="+mn-ea"/>
                <a:cs typeface="+mn-cs"/>
              </a:rPr>
              <a:t>UNESCO</a:t>
            </a:r>
            <a:r>
              <a:rPr lang="el-GR" sz="1200" kern="1200" dirty="0" smtClean="0">
                <a:solidFill>
                  <a:schemeClr val="tx1"/>
                </a:solidFill>
                <a:latin typeface="+mn-lt"/>
                <a:ea typeface="+mn-ea"/>
                <a:cs typeface="+mn-cs"/>
              </a:rPr>
              <a:t> 1950).</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Άλλες διεθνείς συμβάσεις για τα ανθρώπινα δικαιώματα συγκεκριμενοποιούν την απαγόρευση των διακρίσεων σε σχέση με συγκεκριμένες μορφές διάκρισης π.χ. η Σύμβαση των Δικαιωμάτων των Γυναικών στο άρθρο 1.</a:t>
            </a:r>
            <a:br>
              <a:rPr lang="el-GR" sz="1200" kern="1200" dirty="0" smtClean="0">
                <a:solidFill>
                  <a:schemeClr val="tx1"/>
                </a:solidFill>
                <a:latin typeface="+mn-lt"/>
                <a:ea typeface="+mn-ea"/>
                <a:cs typeface="+mn-cs"/>
              </a:rPr>
            </a:br>
            <a:r>
              <a:rPr lang="el-GR" sz="1200" kern="1200" dirty="0" smtClean="0">
                <a:solidFill>
                  <a:schemeClr val="tx1"/>
                </a:solidFill>
                <a:latin typeface="+mn-lt"/>
                <a:ea typeface="+mn-ea"/>
                <a:cs typeface="+mn-cs"/>
              </a:rPr>
              <a:t>Οι διαστάσεις της διάκρισης είναι πολύμορφες. Κυρίως παρατηρείται η άμεση και η έμμεση διάκριση. Επίσης, στις μορφές διάκρισης περιλαμβάνονται σύμφωνα με την ανθρωποδικαιική προστασία κατά των διακρίσεων και δομικές μορφές διάκρισης.</a:t>
            </a:r>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831160C1-6A96-470E-91E7-3FC74D87025C}" type="slidenum">
              <a:rPr lang="de-DE" smtClean="0"/>
              <a:pPr/>
              <a:t>9</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20000"/>
          </a:bodyPr>
          <a:lstStyle/>
          <a:p>
            <a:r>
              <a:rPr lang="el-GR" sz="1200" b="1" kern="1200" dirty="0" smtClean="0">
                <a:solidFill>
                  <a:schemeClr val="tx1"/>
                </a:solidFill>
                <a:latin typeface="+mn-lt"/>
                <a:ea typeface="+mn-ea"/>
                <a:cs typeface="+mn-cs"/>
              </a:rPr>
              <a:t>Άμεση διάκριση</a:t>
            </a:r>
            <a:r>
              <a:rPr lang="el-GR" sz="1200" kern="1200" dirty="0" smtClean="0">
                <a:solidFill>
                  <a:schemeClr val="tx1"/>
                </a:solidFill>
                <a:latin typeface="+mn-lt"/>
                <a:ea typeface="+mn-ea"/>
                <a:cs typeface="+mn-cs"/>
              </a:rPr>
              <a:t> σημαίνει ότι ένα άτομο βιώνει με βάση συγκεκριμένα χαρακτηριστικά γνωρίσματα διάκρισης μη ευνοϊκή μεταχείριση σε συγκριτική κατάσταση με άλλο άτομο. Χαρακτηριστικό αυτού είναι ότι η μειονεκτική μεταχείριση συνδέεται άμεσα με ένα συγκεκριμένο χαρακτηριστικό (όπως το χρώμα του δέρματος ή το φύλο). Στην περίπτωση αυτή, η αναφορά στο χαρακτηριστικό γνώρισμα διάκρισης δεν πρέπει ρητά να κατασκευάζεται. Αρκεί να προκύπτει σαφώς από το πλαίσιο και την κατάσταση και να αναπαράγεται π.χ. λόγω των εξωτερικών χαρακτηριστικών γνωρισμάτων.</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Ως </a:t>
            </a:r>
            <a:r>
              <a:rPr lang="el-GR" sz="1200" b="1" kern="1200" dirty="0" smtClean="0">
                <a:solidFill>
                  <a:schemeClr val="tx1"/>
                </a:solidFill>
                <a:latin typeface="+mn-lt"/>
                <a:ea typeface="+mn-ea"/>
                <a:cs typeface="+mn-cs"/>
              </a:rPr>
              <a:t>έμμεση διάκριση</a:t>
            </a:r>
            <a:r>
              <a:rPr lang="el-GR" sz="1200" kern="1200" dirty="0" smtClean="0">
                <a:solidFill>
                  <a:schemeClr val="tx1"/>
                </a:solidFill>
                <a:latin typeface="+mn-lt"/>
                <a:ea typeface="+mn-ea"/>
                <a:cs typeface="+mn-cs"/>
              </a:rPr>
              <a:t> αντιλαμβάνεται κάποιος τη μειονεκτική μεταχείριση που γεννιέται στο πλαίσιο τυπικά ουδέτερων εμφανιζόμενων κανονισμών για ορισμένες ομάδες ανθρώπων. Έτσι, για παράδειγμα, μπορούν να αποδεικνύονται διαφορετικοί κανονισμοί για πλήρη και μερική απασχόληση στην πραγματικότητα ως έμμεση διάκριση σε βάρος των γυναικών, επειδή οι γυναίκες απασχολούνται δυσανάλογα με μειωμένο ωράριο. Στην εκπαίδευση η έμμεση διάκριση εμφανίζεται στην υποεκπροσώπηση των παιδιών από οικογένειες με μεταναστευτικό υπόβαθρο στη δευτεροβάθμια εκπαίδευση και κυρίως στο Λύκειο.</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Υπάρχουν επίσης </a:t>
            </a:r>
            <a:r>
              <a:rPr lang="el-GR" sz="1200" b="1" kern="1200" dirty="0" smtClean="0">
                <a:solidFill>
                  <a:schemeClr val="tx1"/>
                </a:solidFill>
                <a:latin typeface="+mn-lt"/>
                <a:ea typeface="+mn-ea"/>
                <a:cs typeface="+mn-cs"/>
              </a:rPr>
              <a:t>δομικές μορφές διάκρισης</a:t>
            </a:r>
            <a:r>
              <a:rPr lang="el-GR" sz="1200" kern="1200" dirty="0" smtClean="0">
                <a:solidFill>
                  <a:schemeClr val="tx1"/>
                </a:solidFill>
                <a:latin typeface="+mn-lt"/>
                <a:ea typeface="+mn-ea"/>
                <a:cs typeface="+mn-cs"/>
              </a:rPr>
              <a:t>. Ο αποκλεισμός των ατόμων με ειδικές ανάγκες από την κοινωνική ζωή δεν είναι αποτέλεσμα μόνο εσκεμμένων ενεργειών υποτίμησης και αποκλεισμού, αλλά για παράδειγμα, από την έλλειψη αναγκαίων μέτρων πρόσβασης σε δημόσια κτίρια ή σε μέσα μαζικής μεταφοράς. Ακόμη και σε μορφές τυπικής ισότητας όλων των μαθητών στο δημόσιο εκπαιδευτικό σύστημα παρατηρούνται σε διαφόρους τομείς της σχολικής ζωής μηχανισμοί επιλογής, οι οποίοι οδηγούν </a:t>
            </a:r>
            <a:r>
              <a:rPr lang="de-DE" sz="1200" kern="1200" dirty="0" smtClean="0">
                <a:solidFill>
                  <a:schemeClr val="tx1"/>
                </a:solidFill>
                <a:latin typeface="+mn-lt"/>
                <a:ea typeface="+mn-ea"/>
                <a:cs typeface="+mn-cs"/>
              </a:rPr>
              <a:t>de facto</a:t>
            </a:r>
            <a:r>
              <a:rPr lang="el-GR" sz="1200" kern="1200" dirty="0" smtClean="0">
                <a:solidFill>
                  <a:schemeClr val="tx1"/>
                </a:solidFill>
                <a:latin typeface="+mn-lt"/>
                <a:ea typeface="+mn-ea"/>
                <a:cs typeface="+mn-cs"/>
              </a:rPr>
              <a:t> στη διάκριση παιδιά και εφήβους από φτωχές οικογένειες ή από οικογένειες με μεταναστευτικό υπόβαθρο.</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Στη συζήτηση για τα ανθρώπινα δικαιώματα τις τελευταίες δεκαετίες έχει προκύψει μια «γενική συναίνεση» ότι επίσης οι μορφές έμμεσης και δομικής διάκρισης θεωρούνται παραβιάσεις των ανθρωπίνων δικαιωμάτων, των οποίων την ευθύνη φέρει το κράτος και η κοινωνία.</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Μετά τις ανωτέρω διευκρινίσεις, τίθεται το ερώτημα κατά πόσον μια δημοκρατική πολιτική είναι δυνατόν να εξαλείψει το ρατσισμό και σε ποιο βαθμό και ποια κριτήρια πρέπει να πληρούνται για  να είναι αποτελεσματική η αντιρατσιστική εκπαίδευση;</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10</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20000"/>
          </a:bodyPr>
          <a:lstStyle/>
          <a:p>
            <a:r>
              <a:rPr lang="el-GR" sz="1200" b="1" kern="1200" dirty="0" smtClean="0">
                <a:solidFill>
                  <a:schemeClr val="tx1"/>
                </a:solidFill>
                <a:latin typeface="+mn-lt"/>
                <a:ea typeface="+mn-ea"/>
                <a:cs typeface="+mn-cs"/>
              </a:rPr>
              <a:t>Από την Παιδαγωγική των Αλλοδαπών στη Διαπολιτισμική Μάθηση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Η Παιδαγωγική των Αλλοδαπών, από τη δεκαετία του 1970, είχε ως αρχή από τη μία πλευρά τα λεγόμενα ελλείμματα των παιδιών των μεταναστών και την προσαρμογή τους στο σχολείο (</a:t>
            </a:r>
            <a:r>
              <a:rPr lang="el-GR" sz="1200" b="1" kern="1200" dirty="0" smtClean="0">
                <a:solidFill>
                  <a:schemeClr val="tx1"/>
                </a:solidFill>
                <a:latin typeface="+mn-lt"/>
                <a:ea typeface="+mn-ea"/>
                <a:cs typeface="+mn-cs"/>
              </a:rPr>
              <a:t>υπόθεση  του ελλείμματος</a:t>
            </a:r>
            <a:r>
              <a:rPr lang="el-GR" sz="1200" kern="1200" dirty="0" smtClean="0">
                <a:solidFill>
                  <a:schemeClr val="tx1"/>
                </a:solidFill>
                <a:latin typeface="+mn-lt"/>
                <a:ea typeface="+mn-ea"/>
                <a:cs typeface="+mn-cs"/>
              </a:rPr>
              <a:t>). Από την άλλη πλευρά, καθοδηγείτο από την ιδέα ότι οι μαθητές θα επιστρέψουν και πάλι στη χώρα καταγωγής των γονέων τους. Από το σχολικό σύστημα δεν ήταν απαραίτητη καμία ρύθμιση προσαρμογής. Η Διαπολιτισμική Μάθηση επεκράτησε ως έννοια μόνο, όταν ήταν σαφές ότι οι μετανάστες που είχαν μεταφερθεί ως έκτακτοι εργαζόμενοι,  θα παραμείνουν με τις οικογένειές τους στη χώρα υποδοχής  (</a:t>
            </a:r>
            <a:r>
              <a:rPr lang="el-GR" sz="1200" b="1" kern="1200" dirty="0" smtClean="0">
                <a:solidFill>
                  <a:schemeClr val="tx1"/>
                </a:solidFill>
                <a:latin typeface="+mn-lt"/>
                <a:ea typeface="+mn-ea"/>
                <a:cs typeface="+mn-cs"/>
              </a:rPr>
              <a:t>υπόθεση  της διαφοράς</a:t>
            </a:r>
            <a:r>
              <a:rPr lang="el-GR" sz="1200" kern="1200" dirty="0" smtClean="0">
                <a:solidFill>
                  <a:schemeClr val="tx1"/>
                </a:solidFill>
                <a:latin typeface="+mn-lt"/>
                <a:ea typeface="+mn-ea"/>
                <a:cs typeface="+mn-cs"/>
              </a:rPr>
              <a:t>).</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Πέρα από  αυτό τίθεται το ερώτημα, αν η έμφαση στον </a:t>
            </a:r>
            <a:r>
              <a:rPr lang="el-GR" sz="1200" b="1" i="1" kern="1200" dirty="0" smtClean="0">
                <a:solidFill>
                  <a:schemeClr val="tx1"/>
                </a:solidFill>
                <a:latin typeface="+mn-lt"/>
                <a:ea typeface="+mn-ea"/>
                <a:cs typeface="+mn-cs"/>
              </a:rPr>
              <a:t>πολιτισμό</a:t>
            </a:r>
            <a:r>
              <a:rPr lang="el-GR" sz="1200" kern="1200" dirty="0" smtClean="0">
                <a:solidFill>
                  <a:schemeClr val="tx1"/>
                </a:solidFill>
                <a:latin typeface="+mn-lt"/>
                <a:ea typeface="+mn-ea"/>
                <a:cs typeface="+mn-cs"/>
              </a:rPr>
              <a:t> ή σε «διαφορετικούς πολιτισμούς» οδηγεί ή δεν οδηγεί στην ενίσχυση του ρατσισμού???????????/.</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Εδώ ασκείται η κριτική στο μοντέλο της διαπολιτισμικής μάθησης. Δεν μπορεί να συμβάλει σε μια θεμελιώδη αλλαγή της ρατσιστικής σκέψης και δράσης σε δομικό επίπεδο. Το ζήτημα των σχέσεων εξουσίας μεταξύ των «μαύρων» και «λευκών» προσπερνάται. Η διαπολιτισμική μάθηση εκπορεύεται συνήθως από μια στατική έννοια του πολιτισμού.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Με το να χρησιμοποιεί κάποιος τον πολιτισμού για να περιγράψει τις κοινωνικές σχέσεις, ενισχύονται οι διακρίσεις εθνικής καταγωγής!!!!!!!!!!!!!.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Επιτρέψτε μου στο σημείο αυτό ένα σύντομο σχόλιο.  Ο ρατσισμός δεν  εκδηλώνεται κατανάγκη σε εχθρικές συμπεριφορές ή ενέργειες. Υπάρχει επίσης ο λεγόμενος «θετικός ρατσισμός», για παράδειγμα, όταν λέμε «οι Αφρικανοί έχουν το ρυθμό στο αίμα»  ή είναι «από τη φύση τους»  ιδιαίτερα καλοί αθλητές. «Προφανώς θετικά» επειδή (χαρακτηριστικό του  ρατσισμού) πίσω από την ανάδειξη του θετικού χαρακτηριστικού κρύβεται η υποτίμηση του πνεύματος αυτής της ομάδας.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Ο ρατσισμός νομιμοποιεί την κυριαρχία και την ανισότητα. Ξεκινά με την αποικιοκρατία και την δικαιολογία  του για την υποταγή των ανθρώπων  και τον χωρισμό σε «κατώτερες φυλές», τις οποίες κατασκεύασαν οι Ευρωπαίοι  και οι οποίοι είναι «κύρια φυλή». Πιο πρόσφατα νομιμοποιήθηκε και νομιμοποιείται η εκμετάλλευση και ο αποκλεισμός των μεταναστών  εργατών. Ο ρατσισμός δημιουργεί ένα κριτήριο που δεν βασίζεται στην επιτυχία και την απόδοση και έτσι δικαιολογεί άδικες δομές.</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11</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l-GR" sz="1200" b="1" kern="1200" dirty="0" smtClean="0">
                <a:solidFill>
                  <a:schemeClr val="tx1"/>
                </a:solidFill>
                <a:latin typeface="+mn-lt"/>
                <a:ea typeface="+mn-ea"/>
                <a:cs typeface="+mn-cs"/>
              </a:rPr>
              <a:t>Αντιρατσιστική εκπαίδευση στο σχολείο</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Αντιρατσιστική εκπαίδευση:  </a:t>
            </a:r>
            <a:r>
              <a:rPr lang="el-GR" sz="1200" b="1" kern="1200" dirty="0" smtClean="0">
                <a:solidFill>
                  <a:schemeClr val="tx1"/>
                </a:solidFill>
                <a:latin typeface="+mn-lt"/>
                <a:ea typeface="+mn-ea"/>
                <a:cs typeface="+mn-cs"/>
              </a:rPr>
              <a:t>«φυλή»</a:t>
            </a:r>
            <a:r>
              <a:rPr lang="el-GR" sz="1200" kern="1200" dirty="0" smtClean="0">
                <a:solidFill>
                  <a:schemeClr val="tx1"/>
                </a:solidFill>
                <a:latin typeface="+mn-lt"/>
                <a:ea typeface="+mn-ea"/>
                <a:cs typeface="+mn-cs"/>
              </a:rPr>
              <a:t> είναι αποτέλεσμα του ρατσισμού, όχι προϋπόθεσή της . </a:t>
            </a:r>
            <a:endParaRPr lang="de-DE" sz="1200" kern="120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Αντιρατσιστική παιδαγωγική στο πλαίσιο της συγκεκριμένης κατάστασης στα ελληνικά σχολεία και της πολιτικής κατάστασης στη χώρα είναι σήμερα περισσότερο από ποτέ μια πράξη εξισορρόπησης: Μια πράξη εξισορρόπησης μεταξύ της ενδυνάμωσης των ομάδων που υφίστανται διακρίσεις και της προσπάθειας να αποδομηθεί η διαίρεση σε ομάδες, μεταξύ της κριτικής στη νομοθεσία και στην πρακτική των αρχών και στις ιεραρχικές δομές του σχολείου, μεταξύ των κινδύνων που επιφυλάσσουν τα πολυπολιτισμικά φολκλορ και η φαινομενική αρμονία και της προώθησης μιας καλυμμένης περιέργειας για τους «ξένους». Επιπλέον, εξαρτάται, αν κάποιος  εργάζεται στην περιφέρεια ή σε μια μεγάλη πόλη, σε σχολεία με πολλούς μετανάστες μαθητές ή μόνο με ντόπιους, αν οι εκπαιδευτικοί και οι μαθητές είναι ευαισθητοποιημένοι ή γνωρίζουν το θέμα ή τις δομές στο σχολείο Μέτρα λιτότητας στην εκπαίδευση και μη υπεράσπιση των εκπαιδευτικών δυσχεραίνουν το έργο του εκπαιδευτικού.</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12</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l-GR" sz="1200" b="1" kern="1200" dirty="0" smtClean="0">
                <a:solidFill>
                  <a:schemeClr val="tx1"/>
                </a:solidFill>
                <a:latin typeface="+mn-lt"/>
                <a:ea typeface="+mn-ea"/>
                <a:cs typeface="+mn-cs"/>
              </a:rPr>
              <a:t>Δομή της αντιρατσιστικής εκπαίδευσης στο σχολείο</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b="1" i="1" kern="1200" dirty="0" smtClean="0">
                <a:solidFill>
                  <a:schemeClr val="tx1"/>
                </a:solidFill>
                <a:latin typeface="+mn-lt"/>
                <a:ea typeface="+mn-ea"/>
                <a:cs typeface="+mn-cs"/>
              </a:rPr>
              <a:t>Δομικός  και θεσμικός ρατσισμός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Είναι σημαντικό για την αντιμετώπιση των καθημερινών μορφών αποκλεισμού, να γινεί ορατή η «λανθάνουσα» εμπλοκή κάθε μέλους της κοινωνίας μας σε μια ιστορία της αποικιοκρατίας, του ρατσισμού, του ναζισμού και της ευρωπαϊκής «ανωτερότητας». Η αντιρατσιστική παιδαγωγική δεν επιδιώκει την εξάλειψη των επιφανειακών  συμπτωμάτων, αλλά έχει να κάνει με τις αιτίες και τις ρίζες του ρατσισμού. Αντιρατσιστική εκπαίδευση δεν είναι δυνατή χωρίς την πρόσβαση στη συστημική φύση της ρατσιστικής βίας. Στόχος εκπαιδευτικών προσπαθειών δεν μπορεί να είναι η καταστολή της ατομικής συμπεριφοράς ή η βελτίωσή της, αλλά η απόκτηση γνώσεων σχετικά με τους μηχανισμούς του αποκλεισμού και αυτούς να αλλάξει.</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Μια τέτοια επιδίωξη φέρνει την αντιρατσιστική παιδαγωγική σε σύγκρουση με την κυβερνητική πολιτική.  Θα πρέπει να έχουμε υπόψη ότι η κρατική πρακτική αποκλεισμού των μεταναστών και των προσφύγων αποτελεί το σημαντικότερο κομβικό σημείο γύρω από το οποίο παράγεται ένα «ξενοφοβικό κλίμα». Δεν πρόκειται για την καταπολέμηση της συμπεριφοράς των ατόμων αλλά να γίνουν γνωστές οι δομές και  λειτουργίες του ρατσισμού, των προκαταλήψεων και του κοινωνικού αποκλεισμού. </a:t>
            </a:r>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13</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20000"/>
          </a:bodyPr>
          <a:lstStyle/>
          <a:p>
            <a:r>
              <a:rPr lang="el-GR" sz="1200" kern="1200" dirty="0" smtClean="0">
                <a:solidFill>
                  <a:schemeClr val="tx1"/>
                </a:solidFill>
                <a:latin typeface="+mn-lt"/>
                <a:ea typeface="+mn-ea"/>
                <a:cs typeface="+mn-cs"/>
              </a:rPr>
              <a:t>Πολλοί εκπαιδευτικοί επικεντρώνονται στην τάξη σε ακραίες μορφές ρατσισμού, όπως το ναζιστικό καθεστώς, το καθεστώς του απαρτχάιντ της Νότιας Αφρικής, ή οι κοινωνίες των σκλάβων στον Αμερικανικό Νότο.   Είναι σημαντικό να θεματοποιούμε τον καθημερινό ρατσισμό.</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Η αντιρατσιστική εκπαίδευση πρέπει να είναι παρούσα όχι μόνο στο σχολείο αλλά και στο νηπιαγωγείο. Οι εκπαιδευτικοί  θα πρέπει να ασχοληθούν με το ρατσισμό στη δική τους σκέψη και συναίσθημα. Για να εργασθούν αποτελεσματικά με τους μαθητές τους στην αντιμετώπιση του ρατσισμού, θα πρέπει να υποστηριχθούν από τοπικούς φορείς για την προώθηση της εργασίας τους με παιδιά  και εφήβους από διαφορετικό γλωσσικό,κοινωνικό καιπολιτισμικό υπόβαθρο.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Αυτό είναι ήδη εφικτό με μαθητές δημοτικού σχολείου, βέβαια μέσα από ειδικές οδηγίες, πολιτικό πλαίσιο για τη μετανάστευση, τη ξενοφοβία και διευκρινίσεις για να εργαστούν από κοινού στην τάξη. Στη δευτεροβάθμια εκπαίδευση πρέπει να μεταδίδεται  πολύπλευρη προοπτική και πολιτική συνείδηση.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Οι συνέπειες της καπιταλιστικής παγκόσμιας οικονομικής τάξης και φαινόμενα της παγκόσμιας αγοράς εργασίας, μπορούν να γίνουν κατανοητά και να πραγματεύονται. Ομοίως μορφές λειτουργίας του ρατσισμού, υποκειμενικές και κοινωνικές λειτουργίες των προκατάληψεων πρέπει να θεματοποιούνται στο σχολικό μάθημα. Είναι σημαντικό ότι οι μαθητές της δευτεροβάθμιας εκπαίδευσης γυμνασίου πρέπει να μάθουν να παίρνουν θέση και να αμφισβητούν αυτές. Θεωρούμε επίσης σημαντικό ότι λαμβάνει χώρα η προώθηση της αντιρατσιστικής προσπάθειας όχι μόνο στο σχολείο, αλλά και έξω από την τάξη (στον ελεύθερο χρόνο, στην οικογένεια) και αυτή υποστηρίζεται σθεναρά.</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Ως προϋπόθεση για μια αποτελεσματική αντι - ρατσιστική εργασία δεν είναι μόνο η αντιμετώπιση του θέματος  «ΡΑΤΣΙΣΜΟΣ», ως αντικίμενο μαθήματος, αλλά και η τήρηση του «Αντιρατσισμού» στο σχολείο είναι σημαντική.</a:t>
            </a:r>
            <a:endParaRPr lang="de-DE" sz="1200" kern="120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14</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l-GR" sz="1200" b="1" kern="1200" dirty="0" smtClean="0">
                <a:solidFill>
                  <a:schemeClr val="tx1"/>
                </a:solidFill>
                <a:latin typeface="+mn-lt"/>
                <a:ea typeface="+mn-ea"/>
                <a:cs typeface="+mn-cs"/>
              </a:rPr>
              <a:t>Στόχοι, αξίες και περιεχόμενο της αντιρατσιστικής εκπαίδευσης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Μια εκπαίδευση κατά του ρατσισμού πρέπει να ξεκινά κατά κύριο λόγο από το σημείο, να επεξεργάζεται τα «κοινά» προβλήματα που έχουν τόσο τα μέλη πλειονότητας όσο και οι μετανάστες π.χ. στο δρόμο, στη δουλειά, στο σχολείο.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Ένα σημαντικό σημείο εκκίνησης είναι η θεματοποίηση του δικού μας φόβου και ρατσισμού.</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Το περιεχόμενο της αντιρατσιστικής εκπαίδευσης θα πρέπει να περιλαμβάνει το διαφωτισμό του βιόκοσμου των παιδιών των ματαναστών και των οικογενειών τους.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Τα αίτια της μετανάστευσης θα πρέπει να προσδιορίζονται σαφώς και να γίνονται γνωστά. Στο πλαίσιο αυτό θα πρέπει να εξετάζεται ο  δικός μας τρόπος ζωής, να εντοπίζονται δομικές ανισότητες και αδικίες που λαμβάνουν χώρα επίσης στη δική μας ζωή.</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a:r>
            <a:br>
              <a:rPr lang="el-GR" sz="1200" kern="1200" dirty="0" smtClean="0">
                <a:solidFill>
                  <a:schemeClr val="tx1"/>
                </a:solidFill>
                <a:latin typeface="+mn-lt"/>
                <a:ea typeface="+mn-ea"/>
                <a:cs typeface="+mn-cs"/>
              </a:rPr>
            </a:b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Η αντιρατσιστική εκπαίδευση δεν αρνείται τις πολιτισμικές διαφορές. Αλλά είναι σαφώς κατά της εστίασης και της εξύμνησης αυτών και δεν θέλει να λαμβάνει χώρα η μείωση των κοινωνικών και ταξικών θεμάτων που απασχολούν όλους τους πολίτες.</a:t>
            </a:r>
            <a:endParaRPr lang="de-DE" sz="1200" kern="1200" dirty="0" smtClean="0">
              <a:solidFill>
                <a:schemeClr val="tx1"/>
              </a:solidFill>
              <a:latin typeface="+mn-lt"/>
              <a:ea typeface="+mn-ea"/>
              <a:cs typeface="+mn-cs"/>
            </a:endParaRPr>
          </a:p>
          <a:p>
            <a:r>
              <a:rPr lang="de-DE" sz="1200" kern="1200" dirty="0" smtClean="0">
                <a:solidFill>
                  <a:schemeClr val="tx1"/>
                </a:solidFill>
                <a:latin typeface="+mn-lt"/>
                <a:ea typeface="+mn-ea"/>
                <a:cs typeface="+mn-cs"/>
              </a:rPr>
              <a:t> </a:t>
            </a:r>
          </a:p>
          <a:p>
            <a:r>
              <a:rPr lang="el-GR" sz="1200" kern="1200" dirty="0" smtClean="0">
                <a:solidFill>
                  <a:schemeClr val="tx1"/>
                </a:solidFill>
                <a:latin typeface="+mn-lt"/>
                <a:ea typeface="+mn-ea"/>
                <a:cs typeface="+mn-cs"/>
              </a:rPr>
              <a:t>Οι μαθητές πρέπει να μάθουν να αναγνωρίζουν τις κοινωνικές διακρίσεις και να αποδέχονται τους άλλους.</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15</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kern="1200" dirty="0" smtClean="0">
                <a:solidFill>
                  <a:schemeClr val="tx1"/>
                </a:solidFill>
                <a:latin typeface="+mn-lt"/>
                <a:ea typeface="+mn-ea"/>
                <a:cs typeface="+mn-cs"/>
              </a:rPr>
              <a:t> </a:t>
            </a:r>
          </a:p>
          <a:p>
            <a:r>
              <a:rPr lang="el-GR" sz="1200" kern="1200" dirty="0" smtClean="0">
                <a:solidFill>
                  <a:schemeClr val="tx1"/>
                </a:solidFill>
                <a:latin typeface="+mn-lt"/>
                <a:ea typeface="+mn-ea"/>
                <a:cs typeface="+mn-cs"/>
              </a:rPr>
              <a:t>Οι μαθητές πρέπει να μάθουν να αναγνωρίζουν τις κοινωνικές διακρίσεις και να αποδέχονται τους άλλους.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Είναι επιτακτική ανάγκη να προβληματιστούν σχετικά με την κοινωνική δομή και την ιστορία ως ιστορία κοινωνικών αγώνων, της πάλης των φύλων και των αγώνων για ισότητα και δικαιώματα.</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Θα πρέπει να γίνει σαφής και να μελετηθεί η σχέση μεταξύ σεξισμού και  ρατσισμού. </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Πολλές φορές ο ίδιος τρόπος ζωής μεταξύ ντόπιων και μεταναστών οδηγεί σε διάκριση και η απόρριψη των «ξένων» είναι σχεδόν αναπόφευκτη. Αυτή η διαδικασία ευνοείται ακόμα από την οικονομική κρίση στην κοινωνία, που οδηγεί σε μια γενική δυσαρέσκεια.</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Στους μαθητές θα πρέπει να παρουσιάζονται στο πλαίσιο της αντιρατσιστικής εκπαίδευσης ότι επικρατεί </a:t>
            </a:r>
            <a:r>
              <a:rPr lang="el-GR" sz="1200" b="1" kern="1200" dirty="0" smtClean="0">
                <a:solidFill>
                  <a:schemeClr val="tx1"/>
                </a:solidFill>
                <a:latin typeface="+mn-lt"/>
                <a:ea typeface="+mn-ea"/>
                <a:cs typeface="+mn-cs"/>
              </a:rPr>
              <a:t>αλληλεξάρτηση </a:t>
            </a:r>
            <a:r>
              <a:rPr lang="el-GR" sz="1200" kern="1200" dirty="0" smtClean="0">
                <a:solidFill>
                  <a:schemeClr val="tx1"/>
                </a:solidFill>
                <a:latin typeface="+mn-lt"/>
                <a:ea typeface="+mn-ea"/>
                <a:cs typeface="+mn-cs"/>
              </a:rPr>
              <a:t> μεταξύ της κοινωνικής δομής  και του πολιτικού συστήματος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Ο θεσμικός και δομικός ρατσισμός, για παράδειγμα, τα δικαιώματα των αλλοδαπών δεν νοικιάζουμε το σπίτι μας σε αλλοδαπούς, δεν παίρνουμε στη δουλειά μας μετανάστες, που επηρεάζεται από αυτή την </a:t>
            </a:r>
            <a:r>
              <a:rPr lang="el-GR" sz="1200" b="1" kern="1200" dirty="0" smtClean="0">
                <a:solidFill>
                  <a:schemeClr val="tx1"/>
                </a:solidFill>
                <a:latin typeface="+mn-lt"/>
                <a:ea typeface="+mn-ea"/>
                <a:cs typeface="+mn-cs"/>
              </a:rPr>
              <a:t>αλληλεξάρτηση</a:t>
            </a:r>
            <a:r>
              <a:rPr lang="el-GR" sz="1200" kern="1200" dirty="0" smtClean="0">
                <a:solidFill>
                  <a:schemeClr val="tx1"/>
                </a:solidFill>
                <a:latin typeface="+mn-lt"/>
                <a:ea typeface="+mn-ea"/>
                <a:cs typeface="+mn-cs"/>
              </a:rPr>
              <a:t> θα πρέπει  παράλληλα να αποσαφηνίζεται  και να αναφέρονται συγχρόνως τα αίτια του κοινωνικού αποκλεισμού ατόμων και ομάδων.</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Αυτό οδηγεί στον εξής μαθησιακό στόχο:  στο πλαίσιο της αντιρατσιστικής εκπαίδευσης, ανάπτυξη πολιτικής συνείδησης, κοινωνικής συμπεριφοράς και ανεκτικότητας.</a:t>
            </a:r>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831160C1-6A96-470E-91E7-3FC74D87025C}" type="slidenum">
              <a:rPr lang="de-DE" smtClean="0"/>
              <a:pPr/>
              <a:t>16</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l-GR" sz="1200" b="1" kern="1200" dirty="0" smtClean="0">
                <a:solidFill>
                  <a:schemeClr val="tx1"/>
                </a:solidFill>
                <a:latin typeface="+mn-lt"/>
                <a:ea typeface="+mn-ea"/>
                <a:cs typeface="+mn-cs"/>
              </a:rPr>
              <a:t>Περιεχόμενα  μάθησης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Περαιτέρω περιεχόμενα μάθησης στο πλαίσιο της αντιρατσιστικής εκπαίδευσης που θεωρούνται σημαντικά για την αναγνώριση και την ανάλυση των κοινωνικών δομών είναι:</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Μετανάστευση, αιτίες και συνέπειες στο πλαίσιο της παγκόσμιας οικονομικής τάξης</a:t>
            </a:r>
          </a:p>
          <a:p>
            <a:pPr lvl="0"/>
            <a:r>
              <a:rPr lang="el-GR" sz="1200" dirty="0" smtClean="0"/>
              <a:t>Θέματα Ασύλου</a:t>
            </a:r>
          </a:p>
          <a:p>
            <a:pPr lvl="0"/>
            <a:r>
              <a:rPr lang="el-GR" sz="1200" dirty="0" smtClean="0"/>
              <a:t>Παιδιά Πρόσφυγες</a:t>
            </a:r>
          </a:p>
          <a:p>
            <a:pPr lvl="0"/>
            <a:r>
              <a:rPr lang="el-GR" sz="1200" dirty="0" smtClean="0"/>
              <a:t>Σεξισμός</a:t>
            </a:r>
          </a:p>
          <a:p>
            <a:pPr lvl="0"/>
            <a:r>
              <a:rPr lang="el-GR" sz="1200" dirty="0" smtClean="0"/>
              <a:t>Κοινωνικός αποκλεισμός ομάδων π.χ. Ρομά</a:t>
            </a:r>
            <a:endParaRPr lang="de-DE" sz="1200" dirty="0" smtClean="0"/>
          </a:p>
          <a:p>
            <a:pPr lvl="0"/>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Χάσμα </a:t>
            </a:r>
            <a:r>
              <a:rPr lang="de-DE" sz="1200" kern="1200" dirty="0" err="1" smtClean="0">
                <a:solidFill>
                  <a:schemeClr val="tx1"/>
                </a:solidFill>
                <a:latin typeface="+mn-lt"/>
                <a:ea typeface="+mn-ea"/>
                <a:cs typeface="+mn-cs"/>
              </a:rPr>
              <a:t>Βορρά</a:t>
            </a:r>
            <a:r>
              <a:rPr lang="de-DE" sz="1200" kern="1200" dirty="0" smtClean="0">
                <a:solidFill>
                  <a:schemeClr val="tx1"/>
                </a:solidFill>
                <a:latin typeface="+mn-lt"/>
                <a:ea typeface="+mn-ea"/>
                <a:cs typeface="+mn-cs"/>
              </a:rPr>
              <a:t> - </a:t>
            </a:r>
            <a:r>
              <a:rPr lang="de-DE" sz="1200" kern="1200" dirty="0" err="1" smtClean="0">
                <a:solidFill>
                  <a:schemeClr val="tx1"/>
                </a:solidFill>
                <a:latin typeface="+mn-lt"/>
                <a:ea typeface="+mn-ea"/>
                <a:cs typeface="+mn-cs"/>
              </a:rPr>
              <a:t>Νότο</a:t>
            </a:r>
            <a:r>
              <a:rPr lang="el-GR" sz="1200" kern="1200" dirty="0" smtClean="0">
                <a:solidFill>
                  <a:schemeClr val="tx1"/>
                </a:solidFill>
                <a:latin typeface="+mn-lt"/>
                <a:ea typeface="+mn-ea"/>
                <a:cs typeface="+mn-cs"/>
              </a:rPr>
              <a:t>υ</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Π</a:t>
            </a:r>
            <a:r>
              <a:rPr lang="de-DE" sz="1200" kern="1200" dirty="0" err="1" smtClean="0">
                <a:solidFill>
                  <a:schemeClr val="tx1"/>
                </a:solidFill>
                <a:latin typeface="+mn-lt"/>
                <a:ea typeface="+mn-ea"/>
                <a:cs typeface="+mn-cs"/>
              </a:rPr>
              <a:t>ροβλήματα</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του</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Τρίτου</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Κόσμου</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Ι</a:t>
            </a:r>
            <a:r>
              <a:rPr lang="de-DE" sz="1200" kern="1200" dirty="0" err="1" smtClean="0">
                <a:solidFill>
                  <a:schemeClr val="tx1"/>
                </a:solidFill>
                <a:latin typeface="+mn-lt"/>
                <a:ea typeface="+mn-ea"/>
                <a:cs typeface="+mn-cs"/>
              </a:rPr>
              <a:t>στορία</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της</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αποικιοκρατίας</a:t>
            </a:r>
            <a:endParaRPr lang="de-DE" sz="1200" kern="1200" dirty="0" smtClean="0">
              <a:solidFill>
                <a:schemeClr val="tx1"/>
              </a:solidFill>
              <a:latin typeface="+mn-lt"/>
              <a:ea typeface="+mn-ea"/>
              <a:cs typeface="+mn-cs"/>
            </a:endParaRPr>
          </a:p>
          <a:p>
            <a:pPr lvl="0"/>
            <a:r>
              <a:rPr lang="de-DE" sz="1200" kern="1200" dirty="0" err="1" smtClean="0">
                <a:solidFill>
                  <a:schemeClr val="tx1"/>
                </a:solidFill>
                <a:latin typeface="+mn-lt"/>
                <a:ea typeface="+mn-ea"/>
                <a:cs typeface="+mn-cs"/>
              </a:rPr>
              <a:t>Θέση</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της</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Ανατολικής</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Ευρώπης</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Δομικός Ρατσισμός στην Ελλάδα (κυρίως τα δικαιώματα των αλλοδαπών)</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Ι</a:t>
            </a:r>
            <a:r>
              <a:rPr lang="de-DE" sz="1200" kern="1200" dirty="0" err="1" smtClean="0">
                <a:solidFill>
                  <a:schemeClr val="tx1"/>
                </a:solidFill>
                <a:latin typeface="+mn-lt"/>
                <a:ea typeface="+mn-ea"/>
                <a:cs typeface="+mn-cs"/>
              </a:rPr>
              <a:t>στορία</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του</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αντισημιτισμού</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Ανάλυση των Μέσων Ενημέρωσης (μέσα από τη λογοτεχνία και τα σχολικά εγχειρίδια (επειδή σε όλα τα Μέσα Ενημέρωσης είναι κρυμμένα ή βρίσκονται σε λανθάνουσα κατάσταση, στερεότυπες εικόνες για τον «ξένο», ανάλυση της φτώχειας, τα στερεότυπα των άλλων πολιτισμών, κλπ.)</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Πολιτικές διαστάσεις της πλειονότητας και των μειονοτήτων</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Διευκρίνιση σχετικά με τη χρήση του αντι - ρατσισμού/ ρατσισμού και της έννοιας της φυλής και σε άλλες χώρες και τη σύνδεσή της με τις συγκεκριμένες τοπικές συνθήκες.</a:t>
            </a:r>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831160C1-6A96-470E-91E7-3FC74D87025C}" type="slidenum">
              <a:rPr lang="de-DE" smtClean="0"/>
              <a:pPr/>
              <a:t>17</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a:bodyPr>
          <a:lstStyle/>
          <a:p>
            <a:r>
              <a:rPr lang="el-GR" sz="1200" b="1" kern="1200" dirty="0" smtClean="0">
                <a:solidFill>
                  <a:schemeClr val="tx1"/>
                </a:solidFill>
                <a:latin typeface="+mn-lt"/>
                <a:ea typeface="+mn-ea"/>
                <a:cs typeface="+mn-cs"/>
              </a:rPr>
              <a:t>Μέθοδοι διδασκαλίας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Δεν πάρχουν μεταξύ των πολλών προσεγγίσεων της αντι-ρατσιστικής πρακτικής, σίγουρα μία και «μοναδική». Ως εκ τούτου, υποστηρίζουμε μια ποικιλία μεθόδων, εφόσον αυτές οι μέθοδοι δεν κάνουν ηθικές εκκλήσεις και δεν ενισχύουν τις υπάρχουσες ανισότητες, αλλά θέτουν σε επεξεργασία τη διαίρεση του ανθρώπων σε  «εθνοτικά» ή «πολιτισμικά». Για τις μεθόδους σημαίνει αυτό ότι η μετωπική διδασκαλία, οι διαλέξεις, κλπ. μόνο ως ένα συμπλήρωμα θα πρέπει να χρησιμοποιούνται. Είναι σημαντικό να εργαστούμε από και με τις εμπειρίες των μαθητών.</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Μερικές φορές είναι δύσκολο να τεθεί από τους εκπαιδευτικούς το ζήτημα του ρατσισμού. Οι νέοι, αρκετές φορές, δεν αποδέχονται  τα προτεινόμενα από τους εκπαιδευτικούς, λόγω της ανισορροπίας της εξουσίας μεταξύ των εκπαιδευτικών και των μαθητών, και δείχνουν κοινωνικά επιθυμητή συμπεριφορά χωρίς την ανάπτυξη των δημοκρατικών στάσεων και αντιλήψεων. Οι ιεραρχικές σχέσεις στο σχολείο, συχνά εξακολουθούν να αποτελούν σχεδόν ανυπέρβλητο εμπόδιο και θέτουν σε κίνδυνο την επιτυχία των αντιρατσιστικών προγραμμάτων. Σε αντίθεση, θα πρέπει να βρίσκονται στο επίκεντρο προγράμματα ενεργού συμμετοχής, και ισότιμης εργασίας προβληματισμού σχετικά με την εμπλοκή στη ρατσιστική συζητήση. </a:t>
            </a:r>
            <a:r>
              <a:rPr lang="de-DE" sz="1200" kern="1200" dirty="0" smtClean="0">
                <a:solidFill>
                  <a:schemeClr val="tx1"/>
                </a:solidFill>
                <a:latin typeface="+mn-lt"/>
                <a:ea typeface="+mn-ea"/>
                <a:cs typeface="+mn-cs"/>
              </a:rPr>
              <a:t>Projekt</a:t>
            </a:r>
            <a:r>
              <a:rPr lang="el-GR" sz="1200" kern="1200" dirty="0" smtClean="0">
                <a:solidFill>
                  <a:schemeClr val="tx1"/>
                </a:solidFill>
                <a:latin typeface="+mn-lt"/>
                <a:ea typeface="+mn-ea"/>
                <a:cs typeface="+mn-cs"/>
              </a:rPr>
              <a:t>, ή τουλάχιστον μια συνεχής ανησυχία σε ζητήματα ταυτότητας, η ετερότητα και οι διακρίσεις είναι αναγκαία για την ανάπτυξη κοινωνικών δεξιοτήτων, την προώθηση του αυτοπροσδιορισμού και να δοκιμασθούν μοντέλα  επίλυσης των συγκρούσεων.</a:t>
            </a:r>
            <a:endParaRPr lang="de-DE" sz="1200" kern="1200" dirty="0" smtClean="0">
              <a:solidFill>
                <a:schemeClr val="tx1"/>
              </a:solidFill>
              <a:latin typeface="+mn-lt"/>
              <a:ea typeface="+mn-ea"/>
              <a:cs typeface="+mn-cs"/>
            </a:endParaRPr>
          </a:p>
          <a:p>
            <a:r>
              <a:rPr lang="de-DE" sz="1200" kern="1200" dirty="0" smtClean="0">
                <a:solidFill>
                  <a:schemeClr val="tx1"/>
                </a:solidFill>
                <a:latin typeface="+mn-lt"/>
                <a:ea typeface="+mn-ea"/>
                <a:cs typeface="+mn-cs"/>
              </a:rPr>
              <a:t>Projekt</a:t>
            </a:r>
            <a:r>
              <a:rPr lang="el-GR" sz="1200" kern="1200" dirty="0" smtClean="0">
                <a:solidFill>
                  <a:schemeClr val="tx1"/>
                </a:solidFill>
                <a:latin typeface="+mn-lt"/>
                <a:ea typeface="+mn-ea"/>
                <a:cs typeface="+mn-cs"/>
              </a:rPr>
              <a:t>, ατομικές ή συλλογικές εργασίες, η ανάλυση του δικού τους βιόκοσμου, παιχνίδια ρόλων, θέατρο, προσομοίωση θα πρέπει, κατά τη γνώμη μου, να  είναι στο επίκεντρο της αντιρατσιστικής εκπαίδευσης. </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18</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l-GR" sz="1200" b="1" kern="1200" dirty="0" smtClean="0">
                <a:solidFill>
                  <a:schemeClr val="tx1"/>
                </a:solidFill>
                <a:latin typeface="+mn-lt"/>
                <a:ea typeface="+mn-ea"/>
                <a:cs typeface="+mn-cs"/>
              </a:rPr>
              <a:t>Μάθηση  απελευθερωμένη από το φόβο</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Ο ρατσισμός έχει να κάνει με το φόβο, την ανασφάλεια, την αβεβαιότητα.  Δεν μπορεί να ανιμετωπιστεί ο «κακός» ρατσισμός σε αντιπαράθεση με «καλές» εικόνες. Είναι σημαντικό να εργάζονται σε μια ατμόσφαιρα ελεύθερη από φόβο και υπό συνθήκες που επιλέγονται ελεύθερα. Μόνο με αυτόν τον τρόπο μπορούν να διατυπώνουν του φόβους τους, να συζητούν τις δικές τους εικόνες και να εμβαθύνουν στις εμπειρίες τους. Είναι απαραίτητο να επικρατεί διαφάνεια και σαφή θέση. Η σαφής αποδοκιμασία των ακροδεξιών ή ρατσιστικά σχόλια ειδικά δεν πρέπει να συνδέονται με την απόρριψη προσώπων. Οι μαθητές πρέπει να αισθάνονται αποδεκτοί. Έτσι, είναι πολύ σημαντικό: όχι μία ηθική κατήχηση, καμία υπεροχή στην πραγματική γνώση και μία συγκεκριμένη επιχειρηματολογία.</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19</a:t>
            </a:fld>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l-GR" sz="1200" b="1" kern="1200" dirty="0" smtClean="0">
                <a:solidFill>
                  <a:schemeClr val="tx1"/>
                </a:solidFill>
                <a:latin typeface="+mn-lt"/>
                <a:ea typeface="+mn-ea"/>
                <a:cs typeface="+mn-cs"/>
              </a:rPr>
              <a:t>Σχολείο χωρίς Ρατσισμό</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Στόχος του σχολείου θα πρέπει να είναι η ενεργός συμμετοχή των μαθητών. Δεν πρέπει να υπάρχει παιδαγωγική κατήχηση, κανένας εκπαιδευτικός δεν πρέπει να υπαγορεύει τι πρέπει να γίνει, αλλά οι επιμέρους σχολικές τάξεις πρέπει να αναλάβουν, πώς θα διαμορφωθεί το πρόγραμμα.</a:t>
            </a:r>
            <a:endParaRPr lang="de-DE" sz="1200" kern="1200" dirty="0" smtClean="0">
              <a:solidFill>
                <a:schemeClr val="tx1"/>
              </a:solidFill>
              <a:latin typeface="+mn-lt"/>
              <a:ea typeface="+mn-ea"/>
              <a:cs typeface="+mn-cs"/>
            </a:endParaRPr>
          </a:p>
          <a:p>
            <a:r>
              <a:rPr lang="el-GR" sz="1200" b="1" i="1" kern="1200" dirty="0" smtClean="0">
                <a:solidFill>
                  <a:schemeClr val="tx1"/>
                </a:solidFill>
                <a:latin typeface="+mn-lt"/>
                <a:ea typeface="+mn-ea"/>
                <a:cs typeface="+mn-cs"/>
              </a:rPr>
              <a:t>Στόχοι :</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Ευαισθητοποίηση των μαθητών για όλες τις μορφές διακρίσεων και του ρατσισμού  (παροχή βασικών γνώσεων στους τομείς του ρατσισμού και ερευνητικά ζητήματα προκατάληψη, μετανάστευση και άσυλο)</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Προώθηση της συμμετοχής των μαθητών κατά των διακρίσεων </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Προώθηση ίσων ευκαιριών</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Προώθηση των ανθρωπίνων και δημοκρατικών τρόπων σκέψης και δράσης μεταξύ των μαθητών</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Ανάπτυξη «αντιρατσιστικών» ικανοτήτων και δεξιοτήτων  τόσο για τους μαθητές όσο και για τους εκπαιδευτικούς</a:t>
            </a:r>
            <a:endParaRPr lang="de-DE"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Εξάλειψη του ρατσισμού, των διακρίσεων και της βίας στην κοινωνία μας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Σε μια ανοικτή δημοκρατική διαδικασία αποφασίζουν οι τάξεις μετά από λεπτομερή ενημέρωση αν θέλουν να συμμετέχουν στο σχολείο χωρίς ρατσισμό.</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20</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a:bodyPr>
          <a:lstStyle/>
          <a:p>
            <a:r>
              <a:rPr lang="el-GR" sz="1200" b="1" kern="1200" dirty="0" smtClean="0">
                <a:solidFill>
                  <a:schemeClr val="tx1"/>
                </a:solidFill>
                <a:latin typeface="+mn-lt"/>
                <a:ea typeface="+mn-ea"/>
                <a:cs typeface="+mn-cs"/>
              </a:rPr>
              <a:t>Οι εκπαιδευτικοί</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Πρώτοι αποδέκτες της αντιρατσιστικής εκπαίδευσης στα σχολεία θα πρέπει φυσικά να είναι οι εκπαιδευτικοί. Μελέτες ρατσιστικών συμπεριφορών γι αυτή την επαγγελματική ομάδα μας κάνουν γνωστό ότι οι αντιλήψεις και οι στάσεις τους δεν διαφέρουν σημαντικά από εκείνες του συνολικού πληθυσμού (15% με σαφή ρατσιστική στάση, και ένα άλλο 30%, τουλάχιστον εν μέρει - και συχνά με μη συνειδητό τρόπο - αναπαράγουν ρατσιστικές ιδέες). Η αντιρατσιστική παιδαγωγική θα πρέπει συνεπώς να αποτελεί αναπόσπαστο μέρος της εκπαίδευσης και κατάρτισης των εκπαιδευτικών.</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Μόνο όταν οι εκπαιδευτικοί έχουν μάθει να ασχολούνται ανοιχτά με το θέμα του ρατσισμού, έχουν τις δικές τους εμπειρίες και έχουν θεωρητικές αρχές και τη γνώση μπορούν να ματαδώσουν  αντιρατσιστικά περιεχόμενα. Αυτό δεν σημαίνει ότι αυτές οι διαδικασίες απόκτησης της γνώσης και της εμπειρίας δεν μπορούν να πραγματοποιηθούν από κοινού με τους μαθητές. Αλλά έχω να πω ότι το σημερινό ελληνικό σχολείο δεν είναι πραγματικά ένας πολύ κατάλληλος χώρος για τέτοιες διαδικασίες.</a:t>
            </a:r>
            <a:endParaRPr lang="de-DE"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Τα σχολεία είναι εθνικά ιδρύματα /θεσμοί που θέμα τους είναι η προώθηση πατριωτικής συνείδησης ​​και η ταύτιση με το έθνος-κράτος. Επιπλέον, το σχολείο είναι μια μη δημοκρατική δομή εξουσίας που δεν λαμβάνει συχνά σοβαρά υπόψη τις συνθήκες ζωής και το περιβάλλον των μαθητών.</a:t>
            </a:r>
            <a:endParaRPr lang="de-DE" sz="1200" kern="1200" dirty="0" smtClean="0">
              <a:solidFill>
                <a:schemeClr val="tx1"/>
              </a:solidFill>
              <a:latin typeface="+mn-lt"/>
              <a:ea typeface="+mn-ea"/>
              <a:cs typeface="+mn-cs"/>
            </a:endParaRPr>
          </a:p>
          <a:p>
            <a:r>
              <a:rPr lang="de-DE" sz="1200" kern="1200" dirty="0" smtClean="0">
                <a:solidFill>
                  <a:schemeClr val="tx1"/>
                </a:solidFill>
                <a:latin typeface="+mn-lt"/>
                <a:ea typeface="+mn-ea"/>
                <a:cs typeface="+mn-cs"/>
              </a:rPr>
              <a:t> </a:t>
            </a:r>
            <a:r>
              <a:rPr lang="el-GR" sz="1200" kern="1200" dirty="0" smtClean="0">
                <a:solidFill>
                  <a:schemeClr val="tx1"/>
                </a:solidFill>
                <a:latin typeface="+mn-lt"/>
                <a:ea typeface="+mn-ea"/>
                <a:cs typeface="+mn-cs"/>
              </a:rPr>
              <a:t>Εμπόδιο για την αντιρατσιστική εργασία δεν είναι μόνο η διαδεδομένη αρνητική ή αμφίσημη στάση των εκπαιδευτικών ή της διοίκησης του σχολείου. Επίσης, ευαισθητοποιημένοι εκπαιδευτικοί μπορεί να προκαλέσουν με υπερβολική έμφαση σε ορθολογικά επιχειρήματα και καταδίκη του ρατσισμού, μέσω εκκλήσεων ή κατήχησης, τη μαζική αντίδραση των μαθητών.</a:t>
            </a:r>
            <a:endParaRPr lang="de-DE" sz="1200" kern="1200" dirty="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21</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Έχει κάποιο νόημα η  αντιρατσιστική εργασία στα σχολεία; Τι παραμένει όταν αρχίζει και πάλι,  μετά από ένα αντιρατσιστικό πρόγραμμα, ο συνηθισμένος ρυθμός στο σχολείο; Για να διερευνήσουμε τα αποτελέσματα θα ήταν επιθυμητή μια αξιολόγηση της αντιρατσιστικής εργασίας. Ωστόσο, αυτό είναι μία «ψευδαίσθηση.» Εν τω μεταξύ, ένα μόνο μπορούμε να πούμε:  Σίγουρα είναι δυνατό να παρακινήσουμε  τους μαθητές  σε συγκεκριμένη δράση ή τουλάχιστον να επιτευχθεί «ανοσοποίηση» κατά της ρατσιστικής προπαγάνδας. Αν, βέβαια, δεν αλλάξει  η επικρατούσα πολιτική  και οι νόμοι , αντιρατσιστικές δράσεις και προγράμματα του σχολείου θα  παραμένουν σταγόνες στην καυτή πέτρα.  Αυτό δεν  σημαίνει ότι θα πρέπει να περιμένουμε  την πολιτική,τις πολιτικές  αποφάσεις,  αλλά ως εκπαιδευτικοί  και  ως πολίτες έχουμε χώρο  για δράση.</a:t>
            </a:r>
            <a:endParaRPr lang="de-DE" sz="1200" kern="1200" smtClean="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831160C1-6A96-470E-91E7-3FC74D87025C}" type="slidenum">
              <a:rPr lang="de-DE" smtClean="0"/>
              <a:pPr/>
              <a:t>22</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7" name="Rechteck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hteck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hteck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el 7"/>
          <p:cNvSpPr>
            <a:spLocks noGrp="1"/>
          </p:cNvSpPr>
          <p:nvPr>
            <p:ph type="ctrTitle"/>
          </p:nvPr>
        </p:nvSpPr>
        <p:spPr>
          <a:xfrm>
            <a:off x="2362200" y="4038600"/>
            <a:ext cx="6477000" cy="1828800"/>
          </a:xfrm>
        </p:spPr>
        <p:txBody>
          <a:bodyPr anchor="b"/>
          <a:lstStyle>
            <a:lvl1pPr>
              <a:defRPr cap="all" baseline="0"/>
            </a:lvl1pPr>
          </a:lstStyle>
          <a:p>
            <a:r>
              <a:rPr kumimoji="0" lang="de-DE" smtClean="0"/>
              <a:t>Titelmasterformat durch Klicken bearbeiten</a:t>
            </a:r>
            <a:endParaRPr kumimoji="0" lang="en-US"/>
          </a:p>
        </p:txBody>
      </p:sp>
      <p:sp>
        <p:nvSpPr>
          <p:cNvPr id="9" name="Untertitel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27045E9-8655-4588-A58D-ABA3A5354757}" type="datetimeFigureOut">
              <a:rPr lang="de-DE" smtClean="0"/>
              <a:pPr/>
              <a:t>13.02.2014</a:t>
            </a:fld>
            <a:endParaRPr lang="de-DE"/>
          </a:p>
        </p:txBody>
      </p:sp>
      <p:sp>
        <p:nvSpPr>
          <p:cNvPr id="17" name="Fußzeilenplatzhalt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de-DE"/>
          </a:p>
        </p:txBody>
      </p:sp>
      <p:sp>
        <p:nvSpPr>
          <p:cNvPr id="29" name="Foliennummernplatzhalt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C9C4FD79-FED8-4109-A59D-8EDA50740D9E}" type="slidenum">
              <a:rPr lang="de-DE" smtClean="0"/>
              <a:pPr/>
              <a:t>‹Nr.›</a:t>
            </a:fld>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2648" y="228600"/>
            <a:ext cx="8153400" cy="990600"/>
          </a:xfrm>
        </p:spPr>
        <p:txBody>
          <a:body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fld id="{A27045E9-8655-4588-A58D-ABA3A5354757}" type="datetimeFigureOut">
              <a:rPr lang="de-DE" smtClean="0"/>
              <a:pPr/>
              <a:t>13.02.2014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lvl1pPr>
              <a:defRPr>
                <a:solidFill>
                  <a:srgbClr val="FFFFFF"/>
                </a:solidFill>
              </a:defRPr>
            </a:lvl1pPr>
          </a:lstStyle>
          <a:p>
            <a:fld id="{C9C4FD79-FED8-4109-A59D-8EDA50740D9E}" type="slidenum">
              <a:rPr lang="de-DE" smtClean="0"/>
              <a:pPr/>
              <a:t>‹Nr.›</a:t>
            </a:fld>
            <a:endParaRPr lang="de-DE"/>
          </a:p>
        </p:txBody>
      </p:sp>
      <p:sp>
        <p:nvSpPr>
          <p:cNvPr id="8" name="Inhaltsplatzhalter 7"/>
          <p:cNvSpPr>
            <a:spLocks noGrp="1"/>
          </p:cNvSpPr>
          <p:nvPr>
            <p:ph sz="quarter" idx="1"/>
          </p:nvPr>
        </p:nvSpPr>
        <p:spPr>
          <a:xfrm>
            <a:off x="612648" y="1600200"/>
            <a:ext cx="8153400" cy="44958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Ref idx="1003">
        <a:schemeClr val="bg1"/>
      </p:bgRef>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Textmasterformate durch Klicken bearbeiten</a:t>
            </a:r>
          </a:p>
        </p:txBody>
      </p:sp>
      <p:sp>
        <p:nvSpPr>
          <p:cNvPr id="7" name="Rechteck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hteck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hteck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de-DE" smtClean="0"/>
              <a:t>Titelmasterformat durch Klicken bearbeiten</a:t>
            </a:r>
            <a:endParaRPr kumimoji="0" lang="en-US"/>
          </a:p>
        </p:txBody>
      </p:sp>
      <p:sp>
        <p:nvSpPr>
          <p:cNvPr id="12" name="Datumsplatzhalter 11"/>
          <p:cNvSpPr>
            <a:spLocks noGrp="1"/>
          </p:cNvSpPr>
          <p:nvPr>
            <p:ph type="dt" sz="half" idx="10"/>
          </p:nvPr>
        </p:nvSpPr>
        <p:spPr/>
        <p:txBody>
          <a:bodyPr/>
          <a:lstStyle/>
          <a:p>
            <a:fld id="{A27045E9-8655-4588-A58D-ABA3A5354757}" type="datetimeFigureOut">
              <a:rPr lang="de-DE" smtClean="0"/>
              <a:pPr/>
              <a:t>13.02.2014</a:t>
            </a:fld>
            <a:endParaRPr lang="de-DE"/>
          </a:p>
        </p:txBody>
      </p:sp>
      <p:sp>
        <p:nvSpPr>
          <p:cNvPr id="13" name="Foliennummernplatzhalt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9C4FD79-FED8-4109-A59D-8EDA50740D9E}" type="slidenum">
              <a:rPr lang="de-DE" smtClean="0"/>
              <a:pPr/>
              <a:t>‹Nr.›</a:t>
            </a:fld>
            <a:endParaRPr lang="de-DE"/>
          </a:p>
        </p:txBody>
      </p:sp>
      <p:sp>
        <p:nvSpPr>
          <p:cNvPr id="14" name="Fußzeilenplatzhalter 13"/>
          <p:cNvSpPr>
            <a:spLocks noGrp="1"/>
          </p:cNvSpPr>
          <p:nvPr>
            <p:ph type="ftr" sz="quarter" idx="12"/>
          </p:nvPr>
        </p:nvSpPr>
        <p:spPr/>
        <p:txBody>
          <a:bodyPr/>
          <a:lstStyle/>
          <a:p>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9" name="Inhaltsplatzhalter 8"/>
          <p:cNvSpPr>
            <a:spLocks noGrp="1"/>
          </p:cNvSpPr>
          <p:nvPr>
            <p:ph sz="quarter" idx="1"/>
          </p:nvPr>
        </p:nvSpPr>
        <p:spPr>
          <a:xfrm>
            <a:off x="609600" y="1589567"/>
            <a:ext cx="3886200" cy="45720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1" name="Inhaltsplatzhalter 10"/>
          <p:cNvSpPr>
            <a:spLocks noGrp="1"/>
          </p:cNvSpPr>
          <p:nvPr>
            <p:ph sz="quarter" idx="2"/>
          </p:nvPr>
        </p:nvSpPr>
        <p:spPr>
          <a:xfrm>
            <a:off x="4844901" y="1589567"/>
            <a:ext cx="3886200" cy="45720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8" name="Datumsplatzhalter 7"/>
          <p:cNvSpPr>
            <a:spLocks noGrp="1"/>
          </p:cNvSpPr>
          <p:nvPr>
            <p:ph type="dt" sz="half" idx="15"/>
          </p:nvPr>
        </p:nvSpPr>
        <p:spPr/>
        <p:txBody>
          <a:bodyPr rtlCol="0"/>
          <a:lstStyle/>
          <a:p>
            <a:fld id="{A27045E9-8655-4588-A58D-ABA3A5354757}" type="datetimeFigureOut">
              <a:rPr lang="de-DE" smtClean="0"/>
              <a:pPr/>
              <a:t>13.02.2014</a:t>
            </a:fld>
            <a:endParaRPr lang="de-DE"/>
          </a:p>
        </p:txBody>
      </p:sp>
      <p:sp>
        <p:nvSpPr>
          <p:cNvPr id="10" name="Foliennummernplatzhalter 9"/>
          <p:cNvSpPr>
            <a:spLocks noGrp="1"/>
          </p:cNvSpPr>
          <p:nvPr>
            <p:ph type="sldNum" sz="quarter" idx="16"/>
          </p:nvPr>
        </p:nvSpPr>
        <p:spPr/>
        <p:txBody>
          <a:bodyPr rtlCol="0"/>
          <a:lstStyle/>
          <a:p>
            <a:fld id="{C9C4FD79-FED8-4109-A59D-8EDA50740D9E}" type="slidenum">
              <a:rPr lang="de-DE" smtClean="0"/>
              <a:pPr/>
              <a:t>‹Nr.›</a:t>
            </a:fld>
            <a:endParaRPr lang="de-DE"/>
          </a:p>
        </p:txBody>
      </p:sp>
      <p:sp>
        <p:nvSpPr>
          <p:cNvPr id="12" name="Fußzeilenplatzhalter 11"/>
          <p:cNvSpPr>
            <a:spLocks noGrp="1"/>
          </p:cNvSpPr>
          <p:nvPr>
            <p:ph type="ftr" sz="quarter" idx="17"/>
          </p:nvPr>
        </p:nvSpPr>
        <p:spPr/>
        <p:txBody>
          <a:bodyPr rtlCol="0"/>
          <a:lstStyle/>
          <a:p>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33400" y="273050"/>
            <a:ext cx="8153400" cy="869950"/>
          </a:xfrm>
        </p:spPr>
        <p:txBody>
          <a:bodyPr anchor="ctr"/>
          <a:lstStyle>
            <a:lvl1pPr>
              <a:defRPr/>
            </a:lvl1pPr>
          </a:lstStyle>
          <a:p>
            <a:r>
              <a:rPr kumimoji="0" lang="de-DE" smtClean="0"/>
              <a:t>Titelmasterformat durch Klicken bearbeiten</a:t>
            </a:r>
            <a:endParaRPr kumimoji="0" lang="en-US"/>
          </a:p>
        </p:txBody>
      </p:sp>
      <p:sp>
        <p:nvSpPr>
          <p:cNvPr id="11" name="Inhaltsplatzhalter 10"/>
          <p:cNvSpPr>
            <a:spLocks noGrp="1"/>
          </p:cNvSpPr>
          <p:nvPr>
            <p:ph sz="quarter" idx="2"/>
          </p:nvPr>
        </p:nvSpPr>
        <p:spPr>
          <a:xfrm>
            <a:off x="609600" y="2438400"/>
            <a:ext cx="3886200" cy="35814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3" name="Inhaltsplatzhalter 12"/>
          <p:cNvSpPr>
            <a:spLocks noGrp="1"/>
          </p:cNvSpPr>
          <p:nvPr>
            <p:ph sz="quarter" idx="4"/>
          </p:nvPr>
        </p:nvSpPr>
        <p:spPr>
          <a:xfrm>
            <a:off x="4800600" y="2438400"/>
            <a:ext cx="3886200" cy="35814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Datumsplatzhalter 9"/>
          <p:cNvSpPr>
            <a:spLocks noGrp="1"/>
          </p:cNvSpPr>
          <p:nvPr>
            <p:ph type="dt" sz="half" idx="15"/>
          </p:nvPr>
        </p:nvSpPr>
        <p:spPr/>
        <p:txBody>
          <a:bodyPr rtlCol="0"/>
          <a:lstStyle/>
          <a:p>
            <a:fld id="{A27045E9-8655-4588-A58D-ABA3A5354757}" type="datetimeFigureOut">
              <a:rPr lang="de-DE" smtClean="0"/>
              <a:pPr/>
              <a:t>13.02.2014</a:t>
            </a:fld>
            <a:endParaRPr lang="de-DE"/>
          </a:p>
        </p:txBody>
      </p:sp>
      <p:sp>
        <p:nvSpPr>
          <p:cNvPr id="12" name="Foliennummernplatzhalter 11"/>
          <p:cNvSpPr>
            <a:spLocks noGrp="1"/>
          </p:cNvSpPr>
          <p:nvPr>
            <p:ph type="sldNum" sz="quarter" idx="16"/>
          </p:nvPr>
        </p:nvSpPr>
        <p:spPr/>
        <p:txBody>
          <a:bodyPr rtlCol="0"/>
          <a:lstStyle/>
          <a:p>
            <a:fld id="{C9C4FD79-FED8-4109-A59D-8EDA50740D9E}" type="slidenum">
              <a:rPr lang="de-DE" smtClean="0"/>
              <a:pPr/>
              <a:t>‹Nr.›</a:t>
            </a:fld>
            <a:endParaRPr lang="de-DE"/>
          </a:p>
        </p:txBody>
      </p:sp>
      <p:sp>
        <p:nvSpPr>
          <p:cNvPr id="14" name="Fußzeilenplatzhalter 13"/>
          <p:cNvSpPr>
            <a:spLocks noGrp="1"/>
          </p:cNvSpPr>
          <p:nvPr>
            <p:ph type="ftr" sz="quarter" idx="17"/>
          </p:nvPr>
        </p:nvSpPr>
        <p:spPr/>
        <p:txBody>
          <a:bodyPr rtlCol="0"/>
          <a:lstStyle/>
          <a:p>
            <a:endParaRPr lang="de-DE"/>
          </a:p>
        </p:txBody>
      </p:sp>
      <p:sp>
        <p:nvSpPr>
          <p:cNvPr id="16" name="Textplatzhalt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de-DE" smtClean="0"/>
              <a:t>Textmasterformate durch Klicken bearbeiten</a:t>
            </a:r>
          </a:p>
        </p:txBody>
      </p:sp>
      <p:sp>
        <p:nvSpPr>
          <p:cNvPr id="15" name="Textplatzhalt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de-DE" smtClean="0"/>
              <a:t>Textmasterformate durch Klicken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A27045E9-8655-4588-A58D-ABA3A5354757}" type="datetimeFigureOut">
              <a:rPr lang="de-DE" smtClean="0"/>
              <a:pPr/>
              <a:t>13.02.2014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lvl1pPr>
              <a:defRPr>
                <a:solidFill>
                  <a:srgbClr val="FFFFFF"/>
                </a:solidFill>
              </a:defRPr>
            </a:lvl1pPr>
          </a:lstStyle>
          <a:p>
            <a:fld id="{C9C4FD79-FED8-4109-A59D-8EDA50740D9E}"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27045E9-8655-4588-A58D-ABA3A5354757}" type="datetimeFigureOut">
              <a:rPr lang="de-DE" smtClean="0"/>
              <a:pPr/>
              <a:t>13.02.2014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a:xfrm>
            <a:off x="0" y="6248400"/>
            <a:ext cx="533400" cy="381000"/>
          </a:xfrm>
        </p:spPr>
        <p:txBody>
          <a:bodyPr/>
          <a:lstStyle>
            <a:lvl1pPr>
              <a:defRPr>
                <a:solidFill>
                  <a:schemeClr val="tx2"/>
                </a:solidFill>
              </a:defRPr>
            </a:lvl1pPr>
          </a:lstStyle>
          <a:p>
            <a:fld id="{C9C4FD79-FED8-4109-A59D-8EDA50740D9E}"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0" y="273050"/>
            <a:ext cx="8077200" cy="869950"/>
          </a:xfrm>
        </p:spPr>
        <p:txBody>
          <a:bodyPr anchor="ctr"/>
          <a:lstStyle>
            <a:lvl1pPr algn="l">
              <a:buNone/>
              <a:defRPr sz="4400" b="0"/>
            </a:lvl1p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p:txBody>
          <a:bodyPr/>
          <a:lstStyle/>
          <a:p>
            <a:fld id="{A27045E9-8655-4588-A58D-ABA3A5354757}" type="datetimeFigureOut">
              <a:rPr lang="de-DE" smtClean="0"/>
              <a:pPr/>
              <a:t>13.02.2014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lvl1pPr>
              <a:defRPr>
                <a:solidFill>
                  <a:srgbClr val="FFFFFF"/>
                </a:solidFill>
              </a:defRPr>
            </a:lvl1pPr>
          </a:lstStyle>
          <a:p>
            <a:fld id="{C9C4FD79-FED8-4109-A59D-8EDA50740D9E}" type="slidenum">
              <a:rPr lang="de-DE" smtClean="0"/>
              <a:pPr/>
              <a:t>‹Nr.›</a:t>
            </a:fld>
            <a:endParaRPr lang="de-DE"/>
          </a:p>
        </p:txBody>
      </p:sp>
      <p:sp>
        <p:nvSpPr>
          <p:cNvPr id="3" name="Textplatzhalt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Textmasterformate durch Klicken bearbeiten</a:t>
            </a:r>
          </a:p>
        </p:txBody>
      </p:sp>
      <p:sp>
        <p:nvSpPr>
          <p:cNvPr id="9" name="Inhaltsplatzhalter 8"/>
          <p:cNvSpPr>
            <a:spLocks noGrp="1"/>
          </p:cNvSpPr>
          <p:nvPr>
            <p:ph sz="quarter" idx="1"/>
          </p:nvPr>
        </p:nvSpPr>
        <p:spPr>
          <a:xfrm>
            <a:off x="2362200" y="1752600"/>
            <a:ext cx="6400800" cy="44196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bg>
      <p:bgRef idx="1003">
        <a:schemeClr val="bg2"/>
      </p:bgRef>
    </p:bg>
    <p:spTree>
      <p:nvGrpSpPr>
        <p:cNvPr id="1" name=""/>
        <p:cNvGrpSpPr/>
        <p:nvPr/>
      </p:nvGrpSpPr>
      <p:grpSpPr>
        <a:xfrm>
          <a:off x="0" y="0"/>
          <a:ext cx="0" cy="0"/>
          <a:chOff x="0" y="0"/>
          <a:chExt cx="0" cy="0"/>
        </a:xfrm>
      </p:grpSpPr>
      <p:sp>
        <p:nvSpPr>
          <p:cNvPr id="4" name="Textplatzhalt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de-DE" smtClean="0"/>
              <a:t>Textmasterformate durch Klicken bearbeiten</a:t>
            </a:r>
          </a:p>
        </p:txBody>
      </p:sp>
      <p:sp>
        <p:nvSpPr>
          <p:cNvPr id="8" name="Rechteck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hteck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hteck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de-DE" smtClean="0"/>
              <a:t>Titelmasterformat durch Klicken bearbeiten</a:t>
            </a:r>
            <a:endParaRPr kumimoji="0" lang="en-US"/>
          </a:p>
        </p:txBody>
      </p:sp>
      <p:sp>
        <p:nvSpPr>
          <p:cNvPr id="11" name="Rechteck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umsplatzhalter 11"/>
          <p:cNvSpPr>
            <a:spLocks noGrp="1"/>
          </p:cNvSpPr>
          <p:nvPr>
            <p:ph type="dt" sz="half" idx="10"/>
          </p:nvPr>
        </p:nvSpPr>
        <p:spPr>
          <a:xfrm>
            <a:off x="6248400" y="6248400"/>
            <a:ext cx="2667000" cy="365125"/>
          </a:xfrm>
        </p:spPr>
        <p:txBody>
          <a:bodyPr rtlCol="0"/>
          <a:lstStyle/>
          <a:p>
            <a:fld id="{A27045E9-8655-4588-A58D-ABA3A5354757}" type="datetimeFigureOut">
              <a:rPr lang="de-DE" smtClean="0"/>
              <a:pPr/>
              <a:t>13.02.2014</a:t>
            </a:fld>
            <a:endParaRPr lang="de-DE"/>
          </a:p>
        </p:txBody>
      </p:sp>
      <p:sp>
        <p:nvSpPr>
          <p:cNvPr id="13" name="Foliennummernplatzhalter 12"/>
          <p:cNvSpPr>
            <a:spLocks noGrp="1"/>
          </p:cNvSpPr>
          <p:nvPr>
            <p:ph type="sldNum" sz="quarter" idx="11"/>
          </p:nvPr>
        </p:nvSpPr>
        <p:spPr>
          <a:xfrm>
            <a:off x="0" y="4667249"/>
            <a:ext cx="1447800" cy="663578"/>
          </a:xfrm>
        </p:spPr>
        <p:txBody>
          <a:bodyPr rtlCol="0"/>
          <a:lstStyle>
            <a:lvl1pPr>
              <a:defRPr sz="2800"/>
            </a:lvl1pPr>
          </a:lstStyle>
          <a:p>
            <a:fld id="{C9C4FD79-FED8-4109-A59D-8EDA50740D9E}" type="slidenum">
              <a:rPr lang="de-DE" smtClean="0"/>
              <a:pPr/>
              <a:t>‹Nr.›</a:t>
            </a:fld>
            <a:endParaRPr lang="de-DE"/>
          </a:p>
        </p:txBody>
      </p:sp>
      <p:sp>
        <p:nvSpPr>
          <p:cNvPr id="14" name="Fußzeilenplatzhalter 13"/>
          <p:cNvSpPr>
            <a:spLocks noGrp="1"/>
          </p:cNvSpPr>
          <p:nvPr>
            <p:ph type="ftr" sz="quarter" idx="12"/>
          </p:nvPr>
        </p:nvSpPr>
        <p:spPr>
          <a:xfrm>
            <a:off x="1600200" y="6248206"/>
            <a:ext cx="4572000" cy="365125"/>
          </a:xfrm>
        </p:spPr>
        <p:txBody>
          <a:bodyPr rtlCol="0"/>
          <a:lstStyle/>
          <a:p>
            <a:endParaRPr lang="de-DE"/>
          </a:p>
        </p:txBody>
      </p:sp>
      <p:sp>
        <p:nvSpPr>
          <p:cNvPr id="3" name="Bildplatzhalt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de-DE" smtClean="0"/>
              <a:t>Bild durch Klicken auf Symbol hinzufügen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A27045E9-8655-4588-A58D-ABA3A5354757}" type="datetimeFigureOut">
              <a:rPr lang="de-DE" smtClean="0"/>
              <a:pPr/>
              <a:t>13.02.2014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C4FD79-FED8-4109-A59D-8EDA50740D9E}"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1"/>
      </p:bgRef>
    </p:bg>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53200" y="609600"/>
            <a:ext cx="2057400" cy="5516563"/>
          </a:xfrm>
        </p:spPr>
        <p:txBody>
          <a:bodyPr vert="eaVer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609600"/>
            <a:ext cx="5562600" cy="5516564"/>
          </a:xfrm>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a:xfrm>
            <a:off x="6553200" y="6248402"/>
            <a:ext cx="2209800" cy="365125"/>
          </a:xfrm>
        </p:spPr>
        <p:txBody>
          <a:bodyPr/>
          <a:lstStyle/>
          <a:p>
            <a:fld id="{A27045E9-8655-4588-A58D-ABA3A5354757}" type="datetimeFigureOut">
              <a:rPr lang="de-DE" smtClean="0"/>
              <a:pPr/>
              <a:t>13.02.2014</a:t>
            </a:fld>
            <a:endParaRPr lang="de-DE"/>
          </a:p>
        </p:txBody>
      </p:sp>
      <p:sp>
        <p:nvSpPr>
          <p:cNvPr id="5" name="Fußzeilenplatzhalter 4"/>
          <p:cNvSpPr>
            <a:spLocks noGrp="1"/>
          </p:cNvSpPr>
          <p:nvPr>
            <p:ph type="ftr" sz="quarter" idx="11"/>
          </p:nvPr>
        </p:nvSpPr>
        <p:spPr>
          <a:xfrm>
            <a:off x="457201" y="6248207"/>
            <a:ext cx="5573483" cy="365125"/>
          </a:xfrm>
        </p:spPr>
        <p:txBody>
          <a:bodyPr/>
          <a:lstStyle/>
          <a:p>
            <a:endParaRPr lang="de-DE"/>
          </a:p>
        </p:txBody>
      </p:sp>
      <p:sp>
        <p:nvSpPr>
          <p:cNvPr id="7" name="Rechteck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hteck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hteck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liennummernplatzhalter 5"/>
          <p:cNvSpPr>
            <a:spLocks noGrp="1"/>
          </p:cNvSpPr>
          <p:nvPr>
            <p:ph type="sldNum" sz="quarter" idx="12"/>
          </p:nvPr>
        </p:nvSpPr>
        <p:spPr>
          <a:xfrm rot="5400000">
            <a:off x="5989638" y="144462"/>
            <a:ext cx="533400" cy="244476"/>
          </a:xfrm>
        </p:spPr>
        <p:txBody>
          <a:bodyPr/>
          <a:lstStyle/>
          <a:p>
            <a:fld id="{C9C4FD79-FED8-4109-A59D-8EDA50740D9E}" type="slidenum">
              <a:rPr lang="de-DE" smtClean="0"/>
              <a:pPr/>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elplatzhalter 21"/>
          <p:cNvSpPr>
            <a:spLocks noGrp="1"/>
          </p:cNvSpPr>
          <p:nvPr>
            <p:ph type="title"/>
          </p:nvPr>
        </p:nvSpPr>
        <p:spPr>
          <a:xfrm>
            <a:off x="609600" y="228600"/>
            <a:ext cx="8153400" cy="990600"/>
          </a:xfrm>
          <a:prstGeom prst="rect">
            <a:avLst/>
          </a:prstGeom>
        </p:spPr>
        <p:txBody>
          <a:bodyPr vert="horz" anchor="ctr">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de-DE" smtClean="0"/>
              <a:t>Textmasterformate durch Klicken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
        <p:nvSpPr>
          <p:cNvPr id="14" name="Datumsplatzhalt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27045E9-8655-4588-A58D-ABA3A5354757}" type="datetimeFigureOut">
              <a:rPr lang="de-DE" smtClean="0"/>
              <a:pPr/>
              <a:t>13.02.2014</a:t>
            </a:fld>
            <a:endParaRPr lang="de-DE"/>
          </a:p>
        </p:txBody>
      </p:sp>
      <p:sp>
        <p:nvSpPr>
          <p:cNvPr id="3" name="Fußzeilenplatzhalt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de-DE"/>
          </a:p>
        </p:txBody>
      </p:sp>
      <p:sp>
        <p:nvSpPr>
          <p:cNvPr id="7" name="Rechteck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hteck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hteck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9C4FD79-FED8-4109-A59D-8EDA50740D9E}"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
            </a:r>
            <a:br>
              <a:rPr lang="el-GR" b="1" dirty="0" smtClean="0"/>
            </a:br>
            <a:r>
              <a:rPr lang="el-GR" b="1" dirty="0" smtClean="0"/>
              <a:t> </a:t>
            </a:r>
            <a:r>
              <a:rPr lang="de-DE" b="1" dirty="0" err="1" smtClean="0"/>
              <a:t>Αντιρατσιστική</a:t>
            </a:r>
            <a:r>
              <a:rPr lang="de-DE" b="1" dirty="0" smtClean="0"/>
              <a:t> </a:t>
            </a:r>
            <a:r>
              <a:rPr lang="de-DE" b="1" dirty="0" err="1" smtClean="0"/>
              <a:t>Εκ</a:t>
            </a:r>
            <a:r>
              <a:rPr lang="el-GR" sz="4900" b="1" dirty="0" smtClean="0"/>
              <a:t>π</a:t>
            </a:r>
            <a:r>
              <a:rPr lang="de-DE" b="1" dirty="0" err="1" smtClean="0"/>
              <a:t>αίδευση</a:t>
            </a:r>
            <a:r>
              <a:rPr lang="de-DE" dirty="0" smtClean="0"/>
              <a:t/>
            </a:r>
            <a:br>
              <a:rPr lang="de-DE" dirty="0" smtClean="0"/>
            </a:br>
            <a:r>
              <a:rPr lang="el-GR" dirty="0" smtClean="0"/>
              <a:t>       </a:t>
            </a:r>
            <a:r>
              <a:rPr lang="en-US" b="1" i="1" dirty="0" err="1" smtClean="0"/>
              <a:t>Βασικές</a:t>
            </a:r>
            <a:r>
              <a:rPr lang="en-US" b="1" i="1" dirty="0" smtClean="0"/>
              <a:t> </a:t>
            </a:r>
            <a:r>
              <a:rPr lang="en-US" b="1" i="1" dirty="0" err="1" smtClean="0"/>
              <a:t>αρχές</a:t>
            </a:r>
            <a:r>
              <a:rPr lang="de-DE" dirty="0" smtClean="0"/>
              <a:t/>
            </a:r>
            <a:br>
              <a:rPr lang="de-DE" dirty="0" smtClean="0"/>
            </a:br>
            <a:endParaRPr lang="de-DE" dirty="0"/>
          </a:p>
        </p:txBody>
      </p:sp>
      <p:sp>
        <p:nvSpPr>
          <p:cNvPr id="3" name="Inhaltsplatzhalter 2"/>
          <p:cNvSpPr>
            <a:spLocks noGrp="1"/>
          </p:cNvSpPr>
          <p:nvPr>
            <p:ph sz="quarter" idx="1"/>
          </p:nvPr>
        </p:nvSpPr>
        <p:spPr/>
        <p:txBody>
          <a:bodyPr/>
          <a:lstStyle/>
          <a:p>
            <a:pPr>
              <a:buNone/>
            </a:pPr>
            <a:endParaRPr lang="el-GR" dirty="0" smtClean="0"/>
          </a:p>
          <a:p>
            <a:pPr>
              <a:buNone/>
            </a:pPr>
            <a:endParaRPr lang="de-DE" dirty="0"/>
          </a:p>
        </p:txBody>
      </p:sp>
      <p:graphicFrame>
        <p:nvGraphicFramePr>
          <p:cNvPr id="6" name="Tabelle 5"/>
          <p:cNvGraphicFramePr>
            <a:graphicFrameLocks noGrp="1"/>
          </p:cNvGraphicFramePr>
          <p:nvPr/>
        </p:nvGraphicFramePr>
        <p:xfrm>
          <a:off x="323528" y="1772816"/>
          <a:ext cx="8568952" cy="4824536"/>
        </p:xfrm>
        <a:graphic>
          <a:graphicData uri="http://schemas.openxmlformats.org/drawingml/2006/table">
            <a:tbl>
              <a:tblPr firstRow="1" bandRow="1">
                <a:tableStyleId>{5C22544A-7EE6-4342-B048-85BDC9FD1C3A}</a:tableStyleId>
              </a:tblPr>
              <a:tblGrid>
                <a:gridCol w="4284476"/>
                <a:gridCol w="4284476"/>
              </a:tblGrid>
              <a:tr h="2412268">
                <a:tc>
                  <a:txBody>
                    <a:bodyPr/>
                    <a:lstStyle/>
                    <a:p>
                      <a:pPr>
                        <a:lnSpc>
                          <a:spcPct val="105000"/>
                        </a:lnSpc>
                        <a:spcAft>
                          <a:spcPts val="0"/>
                        </a:spcAft>
                      </a:pPr>
                      <a:r>
                        <a:rPr lang="el-GR" sz="3600" b="1" dirty="0">
                          <a:solidFill>
                            <a:schemeClr val="tx1"/>
                          </a:solidFill>
                          <a:latin typeface="Cambria"/>
                          <a:ea typeface="Calibri"/>
                          <a:cs typeface="Times New Roman"/>
                        </a:rPr>
                        <a:t>ΣΧΟΛΕΙΟ</a:t>
                      </a:r>
                      <a:endParaRPr lang="de-DE" sz="1100" b="1" dirty="0">
                        <a:solidFill>
                          <a:schemeClr val="tx1"/>
                        </a:solidFill>
                        <a:latin typeface="Cambria"/>
                        <a:ea typeface="Calibri"/>
                        <a:cs typeface="Times New Roman"/>
                      </a:endParaRPr>
                    </a:p>
                  </a:txBody>
                  <a:tcPr marL="68580" marR="68580" marT="0" marB="0">
                    <a:solidFill>
                      <a:srgbClr val="FFC000"/>
                    </a:solidFill>
                  </a:tcPr>
                </a:tc>
                <a:tc>
                  <a:txBody>
                    <a:bodyPr/>
                    <a:lstStyle/>
                    <a:p>
                      <a:pPr>
                        <a:lnSpc>
                          <a:spcPct val="105000"/>
                        </a:lnSpc>
                        <a:spcAft>
                          <a:spcPts val="0"/>
                        </a:spcAft>
                      </a:pPr>
                      <a:r>
                        <a:rPr lang="el-GR" sz="3600" dirty="0">
                          <a:solidFill>
                            <a:schemeClr val="tx1"/>
                          </a:solidFill>
                          <a:latin typeface="Cambria"/>
                          <a:ea typeface="Calibri"/>
                          <a:cs typeface="Times New Roman"/>
                        </a:rPr>
                        <a:t>   ΧΩΡΙΣ    ΡΑΤΣΙΣΜΟ</a:t>
                      </a:r>
                      <a:endParaRPr lang="de-DE" sz="1100" dirty="0">
                        <a:solidFill>
                          <a:schemeClr val="tx1"/>
                        </a:solidFill>
                        <a:latin typeface="Cambria"/>
                        <a:ea typeface="Calibri"/>
                        <a:cs typeface="Times New Roman"/>
                      </a:endParaRPr>
                    </a:p>
                  </a:txBody>
                  <a:tcPr marL="68580" marR="68580" marT="0" marB="0">
                    <a:solidFill>
                      <a:srgbClr val="FFFF00"/>
                    </a:solidFill>
                  </a:tcPr>
                </a:tc>
              </a:tr>
              <a:tr h="2412268">
                <a:tc>
                  <a:txBody>
                    <a:bodyPr/>
                    <a:lstStyle/>
                    <a:p>
                      <a:pPr>
                        <a:lnSpc>
                          <a:spcPct val="105000"/>
                        </a:lnSpc>
                        <a:spcAft>
                          <a:spcPts val="0"/>
                        </a:spcAft>
                      </a:pPr>
                      <a:r>
                        <a:rPr lang="el-GR" sz="3600" b="1" dirty="0">
                          <a:solidFill>
                            <a:sysClr val="windowText" lastClr="000000"/>
                          </a:solidFill>
                          <a:latin typeface="Cambria"/>
                          <a:ea typeface="Calibri"/>
                          <a:cs typeface="Times New Roman"/>
                        </a:rPr>
                        <a:t>ΣΧΟΛΕΙΟ</a:t>
                      </a:r>
                      <a:endParaRPr lang="de-DE" sz="1100" b="1" dirty="0">
                        <a:solidFill>
                          <a:sysClr val="windowText" lastClr="000000"/>
                        </a:solidFill>
                        <a:latin typeface="Cambria"/>
                        <a:ea typeface="Calibri"/>
                        <a:cs typeface="Times New Roman"/>
                      </a:endParaRPr>
                    </a:p>
                  </a:txBody>
                  <a:tcPr marL="68580" marR="68580" marT="0" marB="0">
                    <a:solidFill>
                      <a:srgbClr val="FFFF00"/>
                    </a:solidFill>
                  </a:tcPr>
                </a:tc>
                <a:tc>
                  <a:txBody>
                    <a:bodyPr/>
                    <a:lstStyle/>
                    <a:p>
                      <a:pPr>
                        <a:lnSpc>
                          <a:spcPct val="105000"/>
                        </a:lnSpc>
                        <a:spcAft>
                          <a:spcPts val="0"/>
                        </a:spcAft>
                      </a:pPr>
                      <a:r>
                        <a:rPr lang="el-GR" sz="3600" b="1" dirty="0">
                          <a:solidFill>
                            <a:schemeClr val="tx1"/>
                          </a:solidFill>
                          <a:latin typeface="Cambria"/>
                          <a:ea typeface="Calibri"/>
                          <a:cs typeface="Times New Roman"/>
                        </a:rPr>
                        <a:t>         ΜΕ ΑΝΕΚΤΙΚΟΤΗΤΑ</a:t>
                      </a:r>
                      <a:endParaRPr lang="de-DE" sz="1100" b="1" dirty="0">
                        <a:solidFill>
                          <a:schemeClr val="tx1"/>
                        </a:solidFill>
                        <a:latin typeface="Cambria"/>
                        <a:ea typeface="Calibri"/>
                        <a:cs typeface="Times New Roman"/>
                      </a:endParaRPr>
                    </a:p>
                  </a:txBody>
                  <a:tcPr marL="68580" marR="68580" marT="0" marB="0">
                    <a:solidFill>
                      <a:srgbClr val="FFC000"/>
                    </a:solidFill>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smtClean="0"/>
              <a:t>Μετανάστευση</a:t>
            </a:r>
            <a:endParaRPr lang="de-DE" dirty="0"/>
          </a:p>
        </p:txBody>
      </p:sp>
      <p:sp>
        <p:nvSpPr>
          <p:cNvPr id="3" name="Inhaltsplatzhalter 2"/>
          <p:cNvSpPr>
            <a:spLocks noGrp="1"/>
          </p:cNvSpPr>
          <p:nvPr>
            <p:ph sz="quarter" idx="1"/>
          </p:nvPr>
        </p:nvSpPr>
        <p:spPr/>
        <p:txBody>
          <a:bodyPr/>
          <a:lstStyle/>
          <a:p>
            <a:r>
              <a:rPr lang="de-DE" dirty="0" smtClean="0"/>
              <a:t>M</a:t>
            </a:r>
            <a:r>
              <a:rPr lang="el-GR" dirty="0" smtClean="0"/>
              <a:t>εταναστευτικές κινήσεις : </a:t>
            </a:r>
            <a:r>
              <a:rPr lang="el-GR" i="1" dirty="0"/>
              <a:t>εχθρότητα, μίσος, φόβο και βία κατά του «ξένου»</a:t>
            </a:r>
            <a:endParaRPr lang="de-DE" i="1"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
            </a:r>
            <a:br>
              <a:rPr lang="el-GR" b="1" dirty="0" smtClean="0"/>
            </a:br>
            <a:r>
              <a:rPr lang="el-GR" b="1" dirty="0" smtClean="0"/>
              <a:t>Ιστορία </a:t>
            </a:r>
            <a:r>
              <a:rPr lang="el-GR" b="1" dirty="0"/>
              <a:t>του ρατσισμού</a:t>
            </a:r>
            <a:r>
              <a:rPr lang="de-DE" dirty="0"/>
              <a:t/>
            </a:r>
            <a:br>
              <a:rPr lang="de-DE" dirty="0"/>
            </a:br>
            <a:endParaRPr lang="de-DE" dirty="0"/>
          </a:p>
        </p:txBody>
      </p:sp>
      <p:sp>
        <p:nvSpPr>
          <p:cNvPr id="3" name="Inhaltsplatzhalter 2"/>
          <p:cNvSpPr>
            <a:spLocks noGrp="1"/>
          </p:cNvSpPr>
          <p:nvPr>
            <p:ph sz="quarter" idx="1"/>
          </p:nvPr>
        </p:nvSpPr>
        <p:spPr/>
        <p:txBody>
          <a:bodyPr/>
          <a:lstStyle/>
          <a:p>
            <a:r>
              <a:rPr lang="el-GR" dirty="0" smtClean="0"/>
              <a:t>Ιδεολογικό υπόβαθρο</a:t>
            </a:r>
          </a:p>
          <a:p>
            <a:r>
              <a:rPr lang="el-GR" dirty="0" smtClean="0"/>
              <a:t>Αποικιοκρατία</a:t>
            </a:r>
          </a:p>
          <a:p>
            <a:r>
              <a:rPr lang="el-GR" dirty="0" smtClean="0"/>
              <a:t>Επιστημονικά ιδεολογήματα</a:t>
            </a:r>
            <a:r>
              <a:rPr lang="en-US" dirty="0"/>
              <a:t> </a:t>
            </a:r>
            <a:endParaRPr lang="el-GR" b="1" u="sng" dirty="0"/>
          </a:p>
          <a:p>
            <a:r>
              <a:rPr lang="el-GR" dirty="0" smtClean="0"/>
              <a:t>Φυλές και Έθνη </a:t>
            </a:r>
          </a:p>
          <a:p>
            <a:r>
              <a:rPr lang="en-US" dirty="0"/>
              <a:t> </a:t>
            </a:r>
            <a:r>
              <a:rPr lang="el-GR" dirty="0" smtClean="0"/>
              <a:t>Χίτλερ / Ναζιστική Γερμανία</a:t>
            </a:r>
          </a:p>
          <a:p>
            <a:r>
              <a:rPr lang="el-GR" dirty="0" smtClean="0"/>
              <a:t>Φυλετική προκατάληψη</a:t>
            </a:r>
            <a:r>
              <a:rPr lang="el-GR" dirty="0"/>
              <a:t> </a:t>
            </a:r>
            <a:r>
              <a:rPr lang="el-GR" dirty="0" smtClean="0"/>
              <a:t>(Ζοζέφ Αρτύρ ντε Γκομπινώ)</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
            </a:r>
            <a:br>
              <a:rPr lang="el-GR" b="1" dirty="0" smtClean="0"/>
            </a:br>
            <a:r>
              <a:rPr lang="el-GR" b="1" dirty="0" smtClean="0"/>
              <a:t>Αιτίες </a:t>
            </a:r>
            <a:r>
              <a:rPr lang="el-GR" b="1" dirty="0"/>
              <a:t>του ρατσισμού </a:t>
            </a:r>
            <a:r>
              <a:rPr lang="de-DE" dirty="0"/>
              <a:t/>
            </a:r>
            <a:br>
              <a:rPr lang="de-DE" dirty="0"/>
            </a:br>
            <a:endParaRPr lang="de-DE" dirty="0"/>
          </a:p>
        </p:txBody>
      </p:sp>
      <p:sp>
        <p:nvSpPr>
          <p:cNvPr id="3" name="Inhaltsplatzhalter 2"/>
          <p:cNvSpPr>
            <a:spLocks noGrp="1"/>
          </p:cNvSpPr>
          <p:nvPr>
            <p:ph sz="quarter" idx="1"/>
          </p:nvPr>
        </p:nvSpPr>
        <p:spPr/>
        <p:txBody>
          <a:bodyPr/>
          <a:lstStyle/>
          <a:p>
            <a:r>
              <a:rPr lang="el-GR" dirty="0" smtClean="0"/>
              <a:t>Ο ρατσισμός </a:t>
            </a:r>
            <a:r>
              <a:rPr lang="el-GR" dirty="0"/>
              <a:t>είναι ένα κοινωνικό </a:t>
            </a:r>
            <a:r>
              <a:rPr lang="el-GR" dirty="0" smtClean="0"/>
              <a:t>φαινόμενο</a:t>
            </a:r>
          </a:p>
          <a:p>
            <a:r>
              <a:rPr lang="el-GR" dirty="0" smtClean="0"/>
              <a:t>Αναπαράγεται </a:t>
            </a:r>
            <a:r>
              <a:rPr lang="el-GR" dirty="0"/>
              <a:t>αυτή η ιδεολογία  </a:t>
            </a:r>
            <a:r>
              <a:rPr lang="el-GR" dirty="0" smtClean="0"/>
              <a:t>με συνειδητό </a:t>
            </a:r>
            <a:r>
              <a:rPr lang="el-GR" dirty="0"/>
              <a:t>ή ασυνείδητο </a:t>
            </a:r>
            <a:r>
              <a:rPr lang="el-GR" dirty="0" smtClean="0"/>
              <a:t>τρόπο</a:t>
            </a:r>
          </a:p>
          <a:p>
            <a:r>
              <a:rPr lang="el-GR" dirty="0" smtClean="0"/>
              <a:t>Σχέσεις εξουσίας</a:t>
            </a:r>
          </a:p>
          <a:p>
            <a:r>
              <a:rPr lang="el-GR" dirty="0" smtClean="0"/>
              <a:t>Δαρβινισμός</a:t>
            </a:r>
            <a:r>
              <a:rPr lang="de-DE" dirty="0" smtClean="0"/>
              <a:t>:</a:t>
            </a:r>
            <a:r>
              <a:rPr lang="el-GR" dirty="0" smtClean="0"/>
              <a:t> </a:t>
            </a:r>
            <a:r>
              <a:rPr lang="el-GR" dirty="0"/>
              <a:t>επιβίωση του </a:t>
            </a:r>
            <a:r>
              <a:rPr lang="el-GR" dirty="0" smtClean="0"/>
              <a:t>ισχυρότερου</a:t>
            </a:r>
          </a:p>
          <a:p>
            <a:r>
              <a:rPr lang="el-GR" dirty="0"/>
              <a:t>Στη βιολογία είναι αμφισβητήσιμο αν κατά πόσο μπορούν να χαρακτηρίζονται άνθρωποι διαφορετικών φαινοτύπων</a:t>
            </a:r>
            <a:endParaRPr lang="de-D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
            </a:r>
            <a:br>
              <a:rPr lang="el-GR" b="1" dirty="0" smtClean="0"/>
            </a:br>
            <a:r>
              <a:rPr lang="el-GR" b="1" dirty="0" smtClean="0"/>
              <a:t>Αιτίες </a:t>
            </a:r>
            <a:r>
              <a:rPr lang="el-GR" b="1" dirty="0"/>
              <a:t>του ρατσισμού </a:t>
            </a:r>
            <a:r>
              <a:rPr lang="de-DE" dirty="0"/>
              <a:t/>
            </a:r>
            <a:br>
              <a:rPr lang="de-DE" dirty="0"/>
            </a:br>
            <a:endParaRPr lang="de-DE" dirty="0"/>
          </a:p>
        </p:txBody>
      </p:sp>
      <p:sp>
        <p:nvSpPr>
          <p:cNvPr id="3" name="Inhaltsplatzhalter 2"/>
          <p:cNvSpPr>
            <a:spLocks noGrp="1"/>
          </p:cNvSpPr>
          <p:nvPr>
            <p:ph sz="quarter" idx="1"/>
          </p:nvPr>
        </p:nvSpPr>
        <p:spPr/>
        <p:txBody>
          <a:bodyPr/>
          <a:lstStyle/>
          <a:p>
            <a:pPr>
              <a:buNone/>
            </a:pPr>
            <a:r>
              <a:rPr lang="el-GR" dirty="0" smtClean="0"/>
              <a:t>Παρατηρήσεις </a:t>
            </a:r>
            <a:r>
              <a:rPr lang="el-GR" dirty="0"/>
              <a:t>της </a:t>
            </a:r>
            <a:r>
              <a:rPr lang="el-GR" dirty="0" smtClean="0"/>
              <a:t>βιολογίας:</a:t>
            </a:r>
          </a:p>
          <a:p>
            <a:pPr lvl="0" algn="just"/>
            <a:r>
              <a:rPr lang="el-GR" dirty="0"/>
              <a:t>Η ανθρωπότητα είναι ένας κόσμος από ανταγωνιστικά εθνικά-κράτη</a:t>
            </a:r>
            <a:endParaRPr lang="de-DE" dirty="0"/>
          </a:p>
          <a:p>
            <a:pPr lvl="0" algn="just"/>
            <a:r>
              <a:rPr lang="el-GR" dirty="0"/>
              <a:t>Η δική μου ομάδα/έθνος είναι στο κέντρο και είναι το απόλυτο: άλλες ομάδες και έθνη είναι υποδεέστερα </a:t>
            </a:r>
            <a:r>
              <a:rPr lang="el-GR" dirty="0" smtClean="0"/>
              <a:t>από το δικό </a:t>
            </a:r>
            <a:r>
              <a:rPr lang="el-GR" dirty="0"/>
              <a:t>μας. Αυτό αναφέρεται ως </a:t>
            </a:r>
            <a:r>
              <a:rPr lang="el-GR" dirty="0" smtClean="0"/>
              <a:t>εθνοκεντρισμός</a:t>
            </a:r>
            <a:r>
              <a:rPr lang="de-DE" dirty="0" smtClean="0"/>
              <a:t>.</a:t>
            </a:r>
            <a:endParaRPr lang="de-DE" dirty="0"/>
          </a:p>
          <a:p>
            <a:pPr>
              <a:buNone/>
            </a:pPr>
            <a:endParaRPr lang="de-D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b="1" dirty="0"/>
              <a:t>Εθνοκεντρισμός</a:t>
            </a:r>
            <a:endParaRPr lang="de-DE" dirty="0"/>
          </a:p>
        </p:txBody>
      </p:sp>
      <p:sp>
        <p:nvSpPr>
          <p:cNvPr id="3" name="Inhaltsplatzhalter 2"/>
          <p:cNvSpPr>
            <a:spLocks noGrp="1"/>
          </p:cNvSpPr>
          <p:nvPr>
            <p:ph sz="quarter" idx="1"/>
          </p:nvPr>
        </p:nvSpPr>
        <p:spPr/>
        <p:txBody>
          <a:bodyPr/>
          <a:lstStyle/>
          <a:p>
            <a:r>
              <a:rPr lang="el-GR" b="1" dirty="0"/>
              <a:t>Εθνοκεντρισμός </a:t>
            </a:r>
            <a:r>
              <a:rPr lang="el-GR" dirty="0"/>
              <a:t>ορίζεται ως μια άκαμπτη διάκριση μεταξύ της δικής μου ομάδας και των άλλων, η άλλη ομάδα </a:t>
            </a:r>
            <a:r>
              <a:rPr lang="el-GR" dirty="0" smtClean="0"/>
              <a:t>...είναι εχθρική.</a:t>
            </a:r>
          </a:p>
          <a:p>
            <a:r>
              <a:rPr lang="el-GR" b="1" dirty="0"/>
              <a:t>Εθνοκεντρισμός</a:t>
            </a:r>
            <a:r>
              <a:rPr lang="el-GR" dirty="0"/>
              <a:t> </a:t>
            </a:r>
            <a:r>
              <a:rPr lang="el-GR" dirty="0" smtClean="0"/>
              <a:t>... </a:t>
            </a:r>
            <a:r>
              <a:rPr lang="el-GR" dirty="0"/>
              <a:t>μια μορφή ρατσισμού.</a:t>
            </a:r>
            <a:endParaRPr lang="de-D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b="1" dirty="0" smtClean="0"/>
              <a:t>Ακροδεξιός εξτρεμισμός</a:t>
            </a:r>
            <a:endParaRPr lang="de-DE" dirty="0"/>
          </a:p>
        </p:txBody>
      </p:sp>
      <p:sp>
        <p:nvSpPr>
          <p:cNvPr id="3" name="Inhaltsplatzhalter 2"/>
          <p:cNvSpPr>
            <a:spLocks noGrp="1"/>
          </p:cNvSpPr>
          <p:nvPr>
            <p:ph sz="quarter" idx="1"/>
          </p:nvPr>
        </p:nvSpPr>
        <p:spPr/>
        <p:txBody>
          <a:bodyPr>
            <a:normAutofit/>
          </a:bodyPr>
          <a:lstStyle/>
          <a:p>
            <a:pPr>
              <a:buNone/>
            </a:pPr>
            <a:r>
              <a:rPr lang="el-GR" dirty="0" smtClean="0"/>
              <a:t>Τρεις παράγοντες: </a:t>
            </a:r>
            <a:endParaRPr lang="de-DE" dirty="0"/>
          </a:p>
          <a:p>
            <a:pPr lvl="0"/>
            <a:r>
              <a:rPr lang="el-GR" dirty="0"/>
              <a:t>Πρώτον, </a:t>
            </a:r>
            <a:r>
              <a:rPr lang="el-GR" dirty="0" smtClean="0"/>
              <a:t>προσπάθεια  </a:t>
            </a:r>
            <a:r>
              <a:rPr lang="el-GR" dirty="0"/>
              <a:t>να δικαιολογήσουν ή να αθωώσουν το </a:t>
            </a:r>
            <a:r>
              <a:rPr lang="el-GR" dirty="0" smtClean="0"/>
              <a:t>Ναζισμό</a:t>
            </a:r>
            <a:r>
              <a:rPr lang="el-GR" dirty="0"/>
              <a:t>.</a:t>
            </a:r>
            <a:endParaRPr lang="de-DE" dirty="0"/>
          </a:p>
          <a:p>
            <a:pPr lvl="0"/>
            <a:r>
              <a:rPr lang="el-GR" dirty="0"/>
              <a:t>Δεύτερον, διαδίδεται μια εθνοκεντρική κοσμοθεωρία. </a:t>
            </a:r>
            <a:endParaRPr lang="de-DE" dirty="0"/>
          </a:p>
          <a:p>
            <a:pPr lvl="0"/>
            <a:r>
              <a:rPr lang="el-GR" dirty="0"/>
              <a:t>Και τρίτον, η βία είναι ένα ακόμη βασικό χαρακτηριστικό. </a:t>
            </a:r>
            <a:endParaRPr lang="el-GR" dirty="0" smtClean="0"/>
          </a:p>
          <a:p>
            <a:pPr lvl="0">
              <a:buNone/>
            </a:pPr>
            <a:r>
              <a:rPr lang="el-GR" i="1" dirty="0" smtClean="0"/>
              <a:t>Ακροδεξιές </a:t>
            </a:r>
            <a:r>
              <a:rPr lang="el-GR" i="1" dirty="0"/>
              <a:t>τάσεις είναι όταν μόνο μία ή δύο από τις μεταβλητές είναι ορατές.</a:t>
            </a:r>
            <a:endParaRPr lang="de-DE" i="1" dirty="0"/>
          </a:p>
          <a:p>
            <a:pPr>
              <a:buNone/>
            </a:pPr>
            <a:endParaRPr lang="de-D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b="1" dirty="0"/>
              <a:t>Ορισμός του ρατσισμού</a:t>
            </a:r>
            <a:endParaRPr lang="de-DE" dirty="0"/>
          </a:p>
        </p:txBody>
      </p:sp>
      <p:sp>
        <p:nvSpPr>
          <p:cNvPr id="3" name="Inhaltsplatzhalter 2"/>
          <p:cNvSpPr>
            <a:spLocks noGrp="1"/>
          </p:cNvSpPr>
          <p:nvPr>
            <p:ph sz="quarter" idx="1"/>
          </p:nvPr>
        </p:nvSpPr>
        <p:spPr/>
        <p:txBody>
          <a:bodyPr>
            <a:normAutofit/>
          </a:bodyPr>
          <a:lstStyle/>
          <a:p>
            <a:pPr algn="just">
              <a:buNone/>
            </a:pPr>
            <a:r>
              <a:rPr lang="el-GR" b="1" i="1" dirty="0"/>
              <a:t>Ορισμός:</a:t>
            </a:r>
            <a:r>
              <a:rPr lang="el-GR" dirty="0"/>
              <a:t> Ρατσισμός είναι το άθροισμα όλων των συμπεριφορών, νόμων, κανόνων και πεποιθήσεων που δεν θεωρούν τους έγχρωμους ανθρώπους ως ισότιμους, αλλά επαγγέλονται την εθνοτική προέλευσή τους ως κατώτερη και τους αξιολογούν και τους μεταχειρίζονται αντίστοιχα. Ο ρατσισμός βασίζεται στην έλλειψη ισορροπίας των κοινωνικών σχέσεων εξουσίας στον οικονομικό, πολιτικό και κοινωνικό τομέα.</a:t>
            </a:r>
            <a:endParaRPr lang="de-DE" dirty="0"/>
          </a:p>
          <a:p>
            <a:pPr>
              <a:buNone/>
            </a:pPr>
            <a:endParaRPr lang="de-D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786210"/>
          </a:xfrm>
        </p:spPr>
        <p:txBody>
          <a:bodyPr>
            <a:normAutofit fontScale="90000"/>
          </a:bodyPr>
          <a:lstStyle/>
          <a:p>
            <a:r>
              <a:rPr lang="el-GR" b="1" dirty="0" smtClean="0"/>
              <a:t>Ο </a:t>
            </a:r>
            <a:r>
              <a:rPr lang="el-GR" b="1" dirty="0"/>
              <a:t>ρατσισμός </a:t>
            </a:r>
            <a:r>
              <a:rPr lang="el-GR" b="1" dirty="0" smtClean="0"/>
              <a:t>ένα </a:t>
            </a:r>
            <a:r>
              <a:rPr lang="el-GR" b="1" dirty="0"/>
              <a:t>επίκαιρο θέμα</a:t>
            </a:r>
            <a:r>
              <a:rPr lang="de-DE" dirty="0"/>
              <a:t/>
            </a:r>
            <a:br>
              <a:rPr lang="de-DE" dirty="0"/>
            </a:br>
            <a:r>
              <a:rPr lang="el-GR" b="1" dirty="0"/>
              <a:t>Α</a:t>
            </a:r>
            <a:r>
              <a:rPr lang="el-GR" b="1" dirty="0" smtClean="0"/>
              <a:t>παγόρευση </a:t>
            </a:r>
            <a:r>
              <a:rPr lang="el-GR" b="1" dirty="0"/>
              <a:t>των διακρίσεων</a:t>
            </a:r>
            <a:r>
              <a:rPr lang="de-DE" dirty="0"/>
              <a:t/>
            </a:r>
            <a:br>
              <a:rPr lang="de-DE" dirty="0"/>
            </a:br>
            <a:endParaRPr lang="de-DE" dirty="0"/>
          </a:p>
        </p:txBody>
      </p:sp>
      <p:sp>
        <p:nvSpPr>
          <p:cNvPr id="3" name="Inhaltsplatzhalter 2"/>
          <p:cNvSpPr>
            <a:spLocks noGrp="1"/>
          </p:cNvSpPr>
          <p:nvPr>
            <p:ph sz="quarter" idx="1"/>
          </p:nvPr>
        </p:nvSpPr>
        <p:spPr>
          <a:xfrm>
            <a:off x="457200" y="2276872"/>
            <a:ext cx="8229600" cy="3849291"/>
          </a:xfrm>
        </p:spPr>
        <p:txBody>
          <a:bodyPr>
            <a:normAutofit/>
          </a:bodyPr>
          <a:lstStyle/>
          <a:p>
            <a:r>
              <a:rPr lang="el-GR" dirty="0"/>
              <a:t>Η προστασία κατά των διακρίσεων αποτελεί θεμελιώδη αρχή των ανθρωπίνων </a:t>
            </a:r>
            <a:r>
              <a:rPr lang="el-GR" dirty="0" smtClean="0"/>
              <a:t>δικαιωμάτων</a:t>
            </a:r>
          </a:p>
          <a:p>
            <a:r>
              <a:rPr lang="el-GR" dirty="0" smtClean="0"/>
              <a:t>Διεθνής </a:t>
            </a:r>
            <a:r>
              <a:rPr lang="el-GR" dirty="0"/>
              <a:t>Σύμβαση για την Εξάλειψη όλων των Μορφών Φυλετικής </a:t>
            </a:r>
            <a:r>
              <a:rPr lang="el-GR" dirty="0" smtClean="0"/>
              <a:t>Διάκρισης (1965)</a:t>
            </a:r>
          </a:p>
          <a:p>
            <a:r>
              <a:rPr lang="el-GR" b="1" dirty="0" smtClean="0"/>
              <a:t>«Φυλετική Διάκριση</a:t>
            </a:r>
            <a:r>
              <a:rPr lang="el-GR" b="1" dirty="0"/>
              <a:t>»</a:t>
            </a:r>
            <a:r>
              <a:rPr lang="el-GR" dirty="0" smtClean="0"/>
              <a:t> </a:t>
            </a:r>
          </a:p>
          <a:p>
            <a:r>
              <a:rPr lang="el-GR" dirty="0"/>
              <a:t>Σ</a:t>
            </a:r>
            <a:r>
              <a:rPr lang="el-GR" dirty="0" smtClean="0"/>
              <a:t>ύμβαση </a:t>
            </a:r>
            <a:r>
              <a:rPr lang="el-GR" dirty="0"/>
              <a:t>των Δικαιωμάτων των Γυναικών</a:t>
            </a:r>
            <a:endParaRPr lang="de-D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b="1" dirty="0" smtClean="0"/>
              <a:t>Μορφές διάκρισης</a:t>
            </a:r>
            <a:endParaRPr lang="de-DE" b="1" dirty="0"/>
          </a:p>
        </p:txBody>
      </p:sp>
      <p:sp>
        <p:nvSpPr>
          <p:cNvPr id="3" name="Inhaltsplatzhalter 2"/>
          <p:cNvSpPr>
            <a:spLocks noGrp="1"/>
          </p:cNvSpPr>
          <p:nvPr>
            <p:ph sz="quarter" idx="1"/>
          </p:nvPr>
        </p:nvSpPr>
        <p:spPr/>
        <p:txBody>
          <a:bodyPr/>
          <a:lstStyle/>
          <a:p>
            <a:r>
              <a:rPr lang="el-GR" dirty="0" smtClean="0"/>
              <a:t>Άμεση διάκριση</a:t>
            </a:r>
          </a:p>
          <a:p>
            <a:r>
              <a:rPr lang="el-GR" dirty="0" smtClean="0"/>
              <a:t>‘Εμμεση διάκριση</a:t>
            </a:r>
          </a:p>
          <a:p>
            <a:r>
              <a:rPr lang="el-GR" dirty="0" smtClean="0"/>
              <a:t>Δομικές </a:t>
            </a:r>
            <a:r>
              <a:rPr lang="el-GR" dirty="0"/>
              <a:t>μορφές διάκρισης</a:t>
            </a:r>
            <a:endParaRPr lang="de-D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
            </a:r>
            <a:br>
              <a:rPr lang="el-GR" b="1" dirty="0" smtClean="0"/>
            </a:br>
            <a:r>
              <a:rPr lang="el-GR" b="1" dirty="0" smtClean="0"/>
              <a:t>Παιδαγωγική Αλλοδαπών /Διαπολιτισμική </a:t>
            </a:r>
            <a:r>
              <a:rPr lang="el-GR" b="1" dirty="0"/>
              <a:t>Μάθηση </a:t>
            </a:r>
            <a:r>
              <a:rPr lang="de-DE" dirty="0"/>
              <a:t/>
            </a:r>
            <a:br>
              <a:rPr lang="de-DE" dirty="0"/>
            </a:br>
            <a:endParaRPr lang="de-DE" dirty="0"/>
          </a:p>
        </p:txBody>
      </p:sp>
      <p:sp>
        <p:nvSpPr>
          <p:cNvPr id="3" name="Inhaltsplatzhalter 2"/>
          <p:cNvSpPr>
            <a:spLocks noGrp="1"/>
          </p:cNvSpPr>
          <p:nvPr>
            <p:ph sz="quarter" idx="1"/>
          </p:nvPr>
        </p:nvSpPr>
        <p:spPr/>
        <p:txBody>
          <a:bodyPr/>
          <a:lstStyle/>
          <a:p>
            <a:r>
              <a:rPr lang="el-GR" dirty="0"/>
              <a:t>Παιδαγωγική των </a:t>
            </a:r>
            <a:r>
              <a:rPr lang="el-GR" dirty="0" smtClean="0"/>
              <a:t>Αλλοδαπών </a:t>
            </a:r>
            <a:r>
              <a:rPr lang="el-GR" i="1" dirty="0"/>
              <a:t>(υπόθεση  του </a:t>
            </a:r>
            <a:r>
              <a:rPr lang="el-GR" i="1" dirty="0" smtClean="0"/>
              <a:t>ελλείμματος)</a:t>
            </a:r>
          </a:p>
          <a:p>
            <a:r>
              <a:rPr lang="el-GR" dirty="0"/>
              <a:t>Διαπολιτισμική </a:t>
            </a:r>
            <a:r>
              <a:rPr lang="el-GR" dirty="0" smtClean="0"/>
              <a:t>Μάθηση </a:t>
            </a:r>
            <a:r>
              <a:rPr lang="el-GR" i="1" dirty="0"/>
              <a:t>(υπόθεση  της διαφοράς</a:t>
            </a:r>
            <a:r>
              <a:rPr lang="el-GR" i="1" dirty="0" smtClean="0"/>
              <a:t>).</a:t>
            </a:r>
          </a:p>
          <a:p>
            <a:r>
              <a:rPr lang="el-GR" dirty="0" smtClean="0"/>
              <a:t>Πολιτισμός</a:t>
            </a:r>
          </a:p>
          <a:p>
            <a:r>
              <a:rPr lang="el-GR" dirty="0" smtClean="0"/>
              <a:t>«Θετικός </a:t>
            </a:r>
            <a:r>
              <a:rPr lang="el-GR" dirty="0"/>
              <a:t>ρατσισμός</a:t>
            </a:r>
            <a:r>
              <a:rPr lang="el-GR" dirty="0" smtClean="0"/>
              <a:t>»</a:t>
            </a:r>
          </a:p>
          <a:p>
            <a:r>
              <a:rPr lang="el-GR" dirty="0"/>
              <a:t>Ο ρατσισμός νομιμοποιεί την κυριαρχία και την ανισότητα</a:t>
            </a:r>
            <a:endParaRPr lang="de-D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
            </a:r>
            <a:br>
              <a:rPr lang="el-GR" b="1" dirty="0" smtClean="0"/>
            </a:br>
            <a:r>
              <a:rPr lang="el-GR" b="1" dirty="0" smtClean="0"/>
              <a:t>Αντιρατσιστική </a:t>
            </a:r>
            <a:r>
              <a:rPr lang="el-GR" b="1" dirty="0"/>
              <a:t>εκπαίδευση στο σχολείο</a:t>
            </a:r>
            <a:r>
              <a:rPr lang="de-DE" dirty="0"/>
              <a:t/>
            </a:r>
            <a:br>
              <a:rPr lang="de-DE" dirty="0"/>
            </a:br>
            <a:endParaRPr lang="de-DE" dirty="0"/>
          </a:p>
        </p:txBody>
      </p:sp>
      <p:sp>
        <p:nvSpPr>
          <p:cNvPr id="3" name="Inhaltsplatzhalter 2"/>
          <p:cNvSpPr>
            <a:spLocks noGrp="1"/>
          </p:cNvSpPr>
          <p:nvPr>
            <p:ph sz="quarter" idx="1"/>
          </p:nvPr>
        </p:nvSpPr>
        <p:spPr/>
        <p:txBody>
          <a:bodyPr/>
          <a:lstStyle/>
          <a:p>
            <a:r>
              <a:rPr lang="el-GR" b="1" dirty="0"/>
              <a:t>«φυλή»</a:t>
            </a:r>
            <a:r>
              <a:rPr lang="el-GR" dirty="0"/>
              <a:t> είναι αποτέλεσμα του ρατσισμού, όχι προϋπόθεσή </a:t>
            </a:r>
            <a:r>
              <a:rPr lang="el-GR" dirty="0" smtClean="0"/>
              <a:t>της. </a:t>
            </a:r>
            <a:endParaRPr lang="de-DE" dirty="0"/>
          </a:p>
          <a:p>
            <a:r>
              <a:rPr lang="el-GR" dirty="0"/>
              <a:t>Αντιρατσιστική </a:t>
            </a:r>
            <a:r>
              <a:rPr lang="el-GR" dirty="0" smtClean="0"/>
              <a:t>παιδαγωγική </a:t>
            </a:r>
            <a:r>
              <a:rPr lang="de-DE" dirty="0" smtClean="0"/>
              <a:t>= </a:t>
            </a:r>
            <a:r>
              <a:rPr lang="el-GR" dirty="0"/>
              <a:t>πράξη εξισορρόπησης</a:t>
            </a:r>
            <a:endParaRPr lang="de-D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a:t>Δομή της αντιρατσιστικής εκπαίδευσης στο σχολείο</a:t>
            </a:r>
            <a:endParaRPr lang="de-DE" dirty="0"/>
          </a:p>
        </p:txBody>
      </p:sp>
      <p:sp>
        <p:nvSpPr>
          <p:cNvPr id="3" name="Inhaltsplatzhalter 2"/>
          <p:cNvSpPr>
            <a:spLocks noGrp="1"/>
          </p:cNvSpPr>
          <p:nvPr>
            <p:ph sz="quarter" idx="1"/>
          </p:nvPr>
        </p:nvSpPr>
        <p:spPr/>
        <p:txBody>
          <a:bodyPr>
            <a:normAutofit/>
          </a:bodyPr>
          <a:lstStyle/>
          <a:p>
            <a:pPr algn="just"/>
            <a:r>
              <a:rPr lang="de-DE" dirty="0"/>
              <a:t>N</a:t>
            </a:r>
            <a:r>
              <a:rPr lang="el-GR" dirty="0" smtClean="0"/>
              <a:t>α </a:t>
            </a:r>
            <a:r>
              <a:rPr lang="el-GR" dirty="0"/>
              <a:t>γινεί ορατή η «λανθάνουσα» εμπλοκή κάθε μέλους της κοινωνίας μας σε μια ιστορία της αποικιοκρατίας, του ρατσισμού, του ναζισμού και της </a:t>
            </a:r>
            <a:r>
              <a:rPr lang="el-GR" dirty="0" smtClean="0"/>
              <a:t>ευρωπαϊκής</a:t>
            </a:r>
            <a:r>
              <a:rPr lang="de-DE" dirty="0" smtClean="0"/>
              <a:t> </a:t>
            </a:r>
            <a:r>
              <a:rPr lang="el-GR" dirty="0" smtClean="0"/>
              <a:t>«ανωτερότητας»</a:t>
            </a:r>
            <a:endParaRPr lang="de-DE" dirty="0" smtClean="0"/>
          </a:p>
          <a:p>
            <a:pPr algn="just"/>
            <a:r>
              <a:rPr lang="el-GR" dirty="0"/>
              <a:t>Η αντιρατσιστική </a:t>
            </a:r>
            <a:r>
              <a:rPr lang="el-GR" dirty="0" smtClean="0"/>
              <a:t>παιδαγωγική</a:t>
            </a:r>
            <a:r>
              <a:rPr lang="de-DE" dirty="0" smtClean="0"/>
              <a:t>…</a:t>
            </a:r>
            <a:r>
              <a:rPr lang="el-GR" dirty="0" smtClean="0"/>
              <a:t>αιτίες </a:t>
            </a:r>
            <a:r>
              <a:rPr lang="el-GR" dirty="0"/>
              <a:t>και </a:t>
            </a:r>
            <a:r>
              <a:rPr lang="el-GR" dirty="0" smtClean="0"/>
              <a:t> </a:t>
            </a:r>
            <a:r>
              <a:rPr lang="el-GR" dirty="0"/>
              <a:t>ρίζες του ρατσισμού</a:t>
            </a:r>
            <a:r>
              <a:rPr lang="el-GR" dirty="0" smtClean="0"/>
              <a:t>.</a:t>
            </a:r>
            <a:endParaRPr lang="de-DE" dirty="0" smtClean="0"/>
          </a:p>
          <a:p>
            <a:pPr algn="just"/>
            <a:r>
              <a:rPr lang="de-DE" dirty="0" smtClean="0"/>
              <a:t>N</a:t>
            </a:r>
            <a:r>
              <a:rPr lang="el-GR" dirty="0" smtClean="0"/>
              <a:t>α </a:t>
            </a:r>
            <a:r>
              <a:rPr lang="el-GR" dirty="0"/>
              <a:t>γίνουν γνωστές οι δομές και  λειτουργίες του ρατσισμού, των προκαταλήψεων και του κοινωνικού αποκλεισμού</a:t>
            </a:r>
            <a:r>
              <a:rPr lang="el-GR" dirty="0" smtClean="0"/>
              <a:t>.</a:t>
            </a:r>
            <a:endParaRPr lang="de-DE" dirty="0" smtClean="0"/>
          </a:p>
          <a:p>
            <a:pPr algn="just">
              <a:buNone/>
            </a:pPr>
            <a:endParaRPr lang="de-D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Δομή της αντιρατσιστικής εκπαίδευσης στο σχολείο</a:t>
            </a:r>
            <a:endParaRPr lang="de-DE" dirty="0"/>
          </a:p>
        </p:txBody>
      </p:sp>
      <p:sp>
        <p:nvSpPr>
          <p:cNvPr id="3" name="Inhaltsplatzhalter 2"/>
          <p:cNvSpPr>
            <a:spLocks noGrp="1"/>
          </p:cNvSpPr>
          <p:nvPr>
            <p:ph sz="quarter" idx="1"/>
          </p:nvPr>
        </p:nvSpPr>
        <p:spPr>
          <a:xfrm>
            <a:off x="0" y="1600200"/>
            <a:ext cx="9144000" cy="5257800"/>
          </a:xfrm>
        </p:spPr>
        <p:txBody>
          <a:bodyPr>
            <a:normAutofit fontScale="25000" lnSpcReduction="20000"/>
          </a:bodyPr>
          <a:lstStyle/>
          <a:p>
            <a:pPr>
              <a:buNone/>
            </a:pPr>
            <a:r>
              <a:rPr lang="el-GR" sz="4100" b="1" dirty="0"/>
              <a:t> </a:t>
            </a:r>
            <a:endParaRPr lang="de-DE" sz="14400" dirty="0"/>
          </a:p>
          <a:p>
            <a:r>
              <a:rPr lang="el-GR" sz="12800" dirty="0" smtClean="0"/>
              <a:t>Θέμα: καθημερινός ρατσισμός.</a:t>
            </a:r>
            <a:endParaRPr lang="de-DE" sz="12800" dirty="0" smtClean="0"/>
          </a:p>
          <a:p>
            <a:r>
              <a:rPr lang="el-GR" sz="12800" dirty="0" smtClean="0"/>
              <a:t> Δημοτικό Σχολείο αλλά και Νηπιαγωγείο</a:t>
            </a:r>
          </a:p>
          <a:p>
            <a:r>
              <a:rPr lang="el-GR" sz="12800" dirty="0" smtClean="0"/>
              <a:t>Εκπαιδευτικοί: ρατσισμός στη «δική μου» σκέψη και συναίσθημα</a:t>
            </a:r>
          </a:p>
          <a:p>
            <a:r>
              <a:rPr lang="el-GR" sz="12800" dirty="0" smtClean="0"/>
              <a:t>Υποστήριξη από τοπικούς φορείς </a:t>
            </a:r>
          </a:p>
          <a:p>
            <a:r>
              <a:rPr lang="el-GR" sz="12800" dirty="0" smtClean="0"/>
              <a:t>Δευτεροβάθμια εκπαίδευση ...πολύπλευρη προοπτική και πολιτική συνείδηση. </a:t>
            </a:r>
            <a:endParaRPr lang="de-DE" sz="12800" dirty="0" smtClean="0"/>
          </a:p>
          <a:p>
            <a:r>
              <a:rPr lang="el-GR" sz="12800" dirty="0" smtClean="0"/>
              <a:t>Πέρα από την τάξη (στον ελεύθερο χρόνο, στην οικογένεια).</a:t>
            </a:r>
          </a:p>
          <a:p>
            <a:r>
              <a:rPr lang="el-GR" sz="12800" dirty="0" smtClean="0"/>
              <a:t>Προϋπόθεση: τήρηση του «Αντιρατσισμού» στο σχολείο.</a:t>
            </a:r>
            <a:endParaRPr lang="de-DE" sz="12800" dirty="0" smtClean="0"/>
          </a:p>
          <a:p>
            <a:endParaRPr lang="de-DE" sz="14400" dirty="0"/>
          </a:p>
          <a:p>
            <a:endParaRPr lang="de-DE"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
            </a:r>
            <a:br>
              <a:rPr lang="el-GR" b="1" dirty="0" smtClean="0"/>
            </a:br>
            <a:r>
              <a:rPr lang="el-GR" b="1" dirty="0" smtClean="0"/>
              <a:t>Στόχοι</a:t>
            </a:r>
            <a:r>
              <a:rPr lang="el-GR" b="1" dirty="0"/>
              <a:t>, </a:t>
            </a:r>
            <a:r>
              <a:rPr lang="el-GR" b="1" dirty="0" smtClean="0"/>
              <a:t>αξίες, περιεχόμενα αντιρατσιστικής </a:t>
            </a:r>
            <a:r>
              <a:rPr lang="el-GR" b="1" dirty="0"/>
              <a:t>εκπαίδευσης</a:t>
            </a:r>
            <a:r>
              <a:rPr lang="de-DE" dirty="0"/>
              <a:t/>
            </a:r>
            <a:br>
              <a:rPr lang="de-DE" dirty="0"/>
            </a:br>
            <a:endParaRPr lang="de-DE" dirty="0"/>
          </a:p>
        </p:txBody>
      </p:sp>
      <p:sp>
        <p:nvSpPr>
          <p:cNvPr id="3" name="Inhaltsplatzhalter 2"/>
          <p:cNvSpPr>
            <a:spLocks noGrp="1"/>
          </p:cNvSpPr>
          <p:nvPr>
            <p:ph sz="quarter" idx="1"/>
          </p:nvPr>
        </p:nvSpPr>
        <p:spPr/>
        <p:txBody>
          <a:bodyPr/>
          <a:lstStyle/>
          <a:p>
            <a:r>
              <a:rPr lang="el-GR" dirty="0" smtClean="0"/>
              <a:t>Επεξεργασία «κοινών» προβλημάτων</a:t>
            </a:r>
          </a:p>
          <a:p>
            <a:r>
              <a:rPr lang="el-GR" dirty="0" smtClean="0"/>
              <a:t>Βιόκοσμος </a:t>
            </a:r>
            <a:r>
              <a:rPr lang="el-GR" dirty="0"/>
              <a:t>των παιδιών </a:t>
            </a:r>
          </a:p>
          <a:p>
            <a:r>
              <a:rPr lang="el-GR" dirty="0" smtClean="0"/>
              <a:t>Αίτια </a:t>
            </a:r>
            <a:r>
              <a:rPr lang="el-GR" dirty="0"/>
              <a:t>της μετανάστευσης </a:t>
            </a:r>
            <a:endParaRPr lang="el-GR" dirty="0" smtClean="0"/>
          </a:p>
          <a:p>
            <a:r>
              <a:rPr lang="el-GR" dirty="0" smtClean="0"/>
              <a:t>Εντοπισμός δομικών ανισοτήτων </a:t>
            </a:r>
            <a:r>
              <a:rPr lang="el-GR" dirty="0"/>
              <a:t>και </a:t>
            </a:r>
            <a:r>
              <a:rPr lang="el-GR" dirty="0" smtClean="0"/>
              <a:t>αδικιών</a:t>
            </a:r>
          </a:p>
          <a:p>
            <a:r>
              <a:rPr lang="el-GR" dirty="0" smtClean="0"/>
              <a:t>Μη εστίαση στις πολιτισμικές διαφορές</a:t>
            </a:r>
          </a:p>
          <a:p>
            <a:r>
              <a:rPr lang="el-GR" dirty="0" smtClean="0"/>
              <a:t>Αναγνώριση κοινωνικών διακρίσεων</a:t>
            </a:r>
          </a:p>
          <a:p>
            <a:r>
              <a:rPr lang="el-GR" dirty="0" smtClean="0"/>
              <a:t> Αποδοχή του «άλλου»</a:t>
            </a:r>
            <a:endParaRPr lang="de-DE" dirty="0"/>
          </a:p>
          <a:p>
            <a:endParaRPr lang="de-DE"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Στόχοι, αξίες, περιεχόμενα αντιρατσιστικής εκπαίδευσης</a:t>
            </a:r>
            <a:endParaRPr lang="de-DE" dirty="0"/>
          </a:p>
        </p:txBody>
      </p:sp>
      <p:sp>
        <p:nvSpPr>
          <p:cNvPr id="3" name="Inhaltsplatzhalter 2"/>
          <p:cNvSpPr>
            <a:spLocks noGrp="1"/>
          </p:cNvSpPr>
          <p:nvPr>
            <p:ph sz="quarter" idx="1"/>
          </p:nvPr>
        </p:nvSpPr>
        <p:spPr>
          <a:xfrm>
            <a:off x="179512" y="1600200"/>
            <a:ext cx="8712968" cy="4997152"/>
          </a:xfrm>
        </p:spPr>
        <p:txBody>
          <a:bodyPr>
            <a:normAutofit fontScale="92500" lnSpcReduction="10000"/>
          </a:bodyPr>
          <a:lstStyle/>
          <a:p>
            <a:r>
              <a:rPr lang="el-GR" sz="3500" dirty="0" smtClean="0"/>
              <a:t>Ιστορία </a:t>
            </a:r>
            <a:r>
              <a:rPr lang="el-GR" sz="3500" dirty="0"/>
              <a:t>κοινωνικών αγώνων, της πάλης των φύλων και των αγώνων για ισότητα και δικαιώματα</a:t>
            </a:r>
            <a:r>
              <a:rPr lang="el-GR" sz="3500" dirty="0" smtClean="0"/>
              <a:t>.</a:t>
            </a:r>
          </a:p>
          <a:p>
            <a:r>
              <a:rPr lang="el-GR" sz="3500" dirty="0" smtClean="0"/>
              <a:t>Η </a:t>
            </a:r>
            <a:r>
              <a:rPr lang="el-GR" sz="3500" dirty="0"/>
              <a:t>σχέση μεταξύ σεξισμού και  </a:t>
            </a:r>
            <a:r>
              <a:rPr lang="el-GR" sz="3500" dirty="0" smtClean="0"/>
              <a:t>ρατσισμού</a:t>
            </a:r>
          </a:p>
          <a:p>
            <a:r>
              <a:rPr lang="el-GR" sz="3500" b="1" dirty="0" smtClean="0"/>
              <a:t>Αλληλεξάρτηση </a:t>
            </a:r>
            <a:r>
              <a:rPr lang="el-GR" sz="3500" dirty="0" smtClean="0"/>
              <a:t> </a:t>
            </a:r>
            <a:r>
              <a:rPr lang="el-GR" sz="3500" dirty="0"/>
              <a:t>μεταξύ της κοινωνικής δομής  και του πολιτικού </a:t>
            </a:r>
            <a:r>
              <a:rPr lang="el-GR" sz="3500" dirty="0" smtClean="0"/>
              <a:t>συστήματος</a:t>
            </a:r>
          </a:p>
          <a:p>
            <a:r>
              <a:rPr lang="el-GR" sz="3500" dirty="0" smtClean="0"/>
              <a:t>Τα </a:t>
            </a:r>
            <a:r>
              <a:rPr lang="el-GR" sz="3500" dirty="0"/>
              <a:t>αίτια του κοινωνικού αποκλεισμού ατόμων και </a:t>
            </a:r>
            <a:r>
              <a:rPr lang="el-GR" sz="3500" dirty="0" smtClean="0"/>
              <a:t>ομάδων</a:t>
            </a:r>
          </a:p>
          <a:p>
            <a:r>
              <a:rPr lang="el-GR" sz="3500" dirty="0" smtClean="0"/>
              <a:t>Ανάπτυξη </a:t>
            </a:r>
            <a:r>
              <a:rPr lang="el-GR" sz="3500" dirty="0"/>
              <a:t>πολιτικής συνείδησης, κοινωνικής συμπεριφοράς και ανεκτικότητας.</a:t>
            </a:r>
            <a:endParaRPr lang="de-DE" sz="3500" dirty="0"/>
          </a:p>
          <a:p>
            <a:endParaRPr lang="de-DE"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a:t>Περιεχόμενα  μάθησης</a:t>
            </a:r>
            <a:r>
              <a:rPr lang="de-DE" dirty="0"/>
              <a:t/>
            </a:r>
            <a:br>
              <a:rPr lang="de-DE" dirty="0"/>
            </a:br>
            <a:endParaRPr lang="de-DE" dirty="0"/>
          </a:p>
        </p:txBody>
      </p:sp>
      <p:sp>
        <p:nvSpPr>
          <p:cNvPr id="3" name="Inhaltsplatzhalter 2"/>
          <p:cNvSpPr>
            <a:spLocks noGrp="1"/>
          </p:cNvSpPr>
          <p:nvPr>
            <p:ph sz="quarter" idx="1"/>
          </p:nvPr>
        </p:nvSpPr>
        <p:spPr>
          <a:xfrm>
            <a:off x="251520" y="908720"/>
            <a:ext cx="8640960" cy="5949280"/>
          </a:xfrm>
        </p:spPr>
        <p:txBody>
          <a:bodyPr>
            <a:normAutofit fontScale="47500" lnSpcReduction="20000"/>
          </a:bodyPr>
          <a:lstStyle/>
          <a:p>
            <a:pPr lvl="0"/>
            <a:endParaRPr lang="de-DE" dirty="0" smtClean="0"/>
          </a:p>
          <a:p>
            <a:pPr lvl="0"/>
            <a:endParaRPr lang="de-DE" dirty="0" smtClean="0"/>
          </a:p>
          <a:p>
            <a:pPr lvl="0"/>
            <a:r>
              <a:rPr lang="el-GR" sz="3800" dirty="0" smtClean="0"/>
              <a:t>Μετανάστευση</a:t>
            </a:r>
            <a:endParaRPr lang="de-DE" sz="3800" dirty="0" smtClean="0"/>
          </a:p>
          <a:p>
            <a:pPr lvl="0"/>
            <a:r>
              <a:rPr lang="el-GR" sz="3800" dirty="0" smtClean="0"/>
              <a:t>Θέματα Ασύλου</a:t>
            </a:r>
          </a:p>
          <a:p>
            <a:pPr lvl="0"/>
            <a:r>
              <a:rPr lang="el-GR" sz="3800" dirty="0" smtClean="0"/>
              <a:t>Παιδιά Πρόσφυγες</a:t>
            </a:r>
          </a:p>
          <a:p>
            <a:pPr lvl="0"/>
            <a:r>
              <a:rPr lang="el-GR" sz="3800" dirty="0" smtClean="0"/>
              <a:t>Σεξισμός</a:t>
            </a:r>
          </a:p>
          <a:p>
            <a:pPr lvl="0"/>
            <a:r>
              <a:rPr lang="el-GR" sz="3800" dirty="0" smtClean="0"/>
              <a:t>Κοινωνικός αποκλεισμός ομάδων π.χ. Ρομά</a:t>
            </a:r>
            <a:endParaRPr lang="de-DE" sz="3800" dirty="0"/>
          </a:p>
          <a:p>
            <a:pPr lvl="0"/>
            <a:r>
              <a:rPr lang="el-GR" sz="3800" dirty="0"/>
              <a:t>Χάσμα </a:t>
            </a:r>
            <a:r>
              <a:rPr lang="de-DE" sz="3800" dirty="0" err="1"/>
              <a:t>Βορρά</a:t>
            </a:r>
            <a:r>
              <a:rPr lang="de-DE" sz="3800" dirty="0"/>
              <a:t> - </a:t>
            </a:r>
            <a:r>
              <a:rPr lang="de-DE" sz="3800" dirty="0" err="1"/>
              <a:t>Νότο</a:t>
            </a:r>
            <a:r>
              <a:rPr lang="el-GR" sz="3800" dirty="0"/>
              <a:t>υ</a:t>
            </a:r>
            <a:endParaRPr lang="de-DE" sz="3800" dirty="0"/>
          </a:p>
          <a:p>
            <a:pPr lvl="0"/>
            <a:r>
              <a:rPr lang="el-GR" sz="3800" dirty="0"/>
              <a:t>Π</a:t>
            </a:r>
            <a:r>
              <a:rPr lang="de-DE" sz="3800" dirty="0" err="1"/>
              <a:t>ροβλήματα</a:t>
            </a:r>
            <a:r>
              <a:rPr lang="de-DE" sz="3800" dirty="0"/>
              <a:t> </a:t>
            </a:r>
            <a:r>
              <a:rPr lang="de-DE" sz="3800" dirty="0" err="1"/>
              <a:t>του</a:t>
            </a:r>
            <a:r>
              <a:rPr lang="de-DE" sz="3800" dirty="0"/>
              <a:t> </a:t>
            </a:r>
            <a:r>
              <a:rPr lang="de-DE" sz="3800" dirty="0" err="1"/>
              <a:t>Τρίτου</a:t>
            </a:r>
            <a:r>
              <a:rPr lang="de-DE" sz="3800" dirty="0"/>
              <a:t> </a:t>
            </a:r>
            <a:r>
              <a:rPr lang="de-DE" sz="3800" dirty="0" err="1"/>
              <a:t>Κόσμου</a:t>
            </a:r>
            <a:endParaRPr lang="de-DE" sz="3800" dirty="0"/>
          </a:p>
          <a:p>
            <a:pPr lvl="0"/>
            <a:r>
              <a:rPr lang="el-GR" sz="3800" dirty="0"/>
              <a:t>Ι</a:t>
            </a:r>
            <a:r>
              <a:rPr lang="de-DE" sz="3800" dirty="0" err="1"/>
              <a:t>στορία</a:t>
            </a:r>
            <a:r>
              <a:rPr lang="de-DE" sz="3800" dirty="0"/>
              <a:t> </a:t>
            </a:r>
            <a:r>
              <a:rPr lang="de-DE" sz="3800" dirty="0" err="1"/>
              <a:t>της</a:t>
            </a:r>
            <a:r>
              <a:rPr lang="de-DE" sz="3800" dirty="0"/>
              <a:t> </a:t>
            </a:r>
            <a:r>
              <a:rPr lang="el-GR" sz="3800" dirty="0" smtClean="0"/>
              <a:t>αποικιοκρατίας</a:t>
            </a:r>
            <a:endParaRPr lang="de-DE" sz="3800" dirty="0"/>
          </a:p>
          <a:p>
            <a:pPr lvl="0"/>
            <a:r>
              <a:rPr lang="de-DE" sz="3800" dirty="0" err="1"/>
              <a:t>Θέση</a:t>
            </a:r>
            <a:r>
              <a:rPr lang="de-DE" sz="3800" dirty="0"/>
              <a:t> </a:t>
            </a:r>
            <a:r>
              <a:rPr lang="de-DE" sz="3800" dirty="0" err="1"/>
              <a:t>της</a:t>
            </a:r>
            <a:r>
              <a:rPr lang="de-DE" sz="3800" dirty="0"/>
              <a:t> </a:t>
            </a:r>
            <a:r>
              <a:rPr lang="de-DE" sz="3800" dirty="0" err="1"/>
              <a:t>Ανατολικής</a:t>
            </a:r>
            <a:r>
              <a:rPr lang="de-DE" sz="3800" dirty="0"/>
              <a:t> </a:t>
            </a:r>
            <a:r>
              <a:rPr lang="de-DE" sz="3800" dirty="0" err="1"/>
              <a:t>Ευρώπης</a:t>
            </a:r>
            <a:endParaRPr lang="de-DE" sz="3800" dirty="0"/>
          </a:p>
          <a:p>
            <a:pPr lvl="0"/>
            <a:r>
              <a:rPr lang="el-GR" sz="3800" dirty="0"/>
              <a:t>Δομικός Ρατσισμός στην Ελλάδα (κυρίως τα δικαιώματα των αλλοδαπών)</a:t>
            </a:r>
            <a:endParaRPr lang="de-DE" sz="3800" dirty="0"/>
          </a:p>
          <a:p>
            <a:pPr lvl="0"/>
            <a:r>
              <a:rPr lang="el-GR" sz="3800" dirty="0"/>
              <a:t>Ι</a:t>
            </a:r>
            <a:r>
              <a:rPr lang="de-DE" sz="3800" dirty="0" err="1"/>
              <a:t>στορία</a:t>
            </a:r>
            <a:r>
              <a:rPr lang="de-DE" sz="3800" dirty="0"/>
              <a:t> </a:t>
            </a:r>
            <a:r>
              <a:rPr lang="de-DE" sz="3800" dirty="0" err="1"/>
              <a:t>του</a:t>
            </a:r>
            <a:r>
              <a:rPr lang="de-DE" sz="3800" dirty="0"/>
              <a:t> </a:t>
            </a:r>
            <a:r>
              <a:rPr lang="de-DE" sz="3800" dirty="0" err="1"/>
              <a:t>αντισημιτισμού</a:t>
            </a:r>
            <a:endParaRPr lang="de-DE" sz="3800" dirty="0"/>
          </a:p>
          <a:p>
            <a:pPr lvl="0"/>
            <a:r>
              <a:rPr lang="el-GR" sz="3800" dirty="0"/>
              <a:t>Ανάλυση των Μέσων Ενημέρωσης (μέσα από τη λογοτεχνία και τα σχολικά </a:t>
            </a:r>
            <a:r>
              <a:rPr lang="el-GR" sz="3800" dirty="0" smtClean="0"/>
              <a:t>εγχειρίδια)</a:t>
            </a:r>
          </a:p>
          <a:p>
            <a:pPr lvl="0"/>
            <a:r>
              <a:rPr lang="el-GR" sz="3800" dirty="0" smtClean="0"/>
              <a:t>Ανάλυση </a:t>
            </a:r>
            <a:r>
              <a:rPr lang="el-GR" sz="3800" dirty="0"/>
              <a:t>της </a:t>
            </a:r>
            <a:r>
              <a:rPr lang="el-GR" sz="3800" dirty="0" smtClean="0"/>
              <a:t>φτώχειας</a:t>
            </a:r>
            <a:endParaRPr lang="de-DE" sz="3800" dirty="0"/>
          </a:p>
          <a:p>
            <a:pPr lvl="0"/>
            <a:r>
              <a:rPr lang="el-GR" sz="3800" dirty="0"/>
              <a:t>Πολιτικές διαστάσεις της πλειονότητας και των μειονοτήτων</a:t>
            </a:r>
            <a:endParaRPr lang="de-DE" sz="3800" dirty="0"/>
          </a:p>
          <a:p>
            <a:pPr lvl="0"/>
            <a:r>
              <a:rPr lang="el-GR" sz="3800" dirty="0"/>
              <a:t>Διευκρίνιση σχετικά με τη χρήση του αντι - ρατσισμού/ ρατσισμού και της έννοιας της φυλής και σε άλλες χώρες και τη σύνδεσή της με τις συγκεκριμένες τοπικές συνθήκες.</a:t>
            </a:r>
            <a:endParaRPr lang="de-DE" sz="3800" dirty="0"/>
          </a:p>
          <a:p>
            <a:pPr>
              <a:buNone/>
            </a:pPr>
            <a:endParaRPr lang="de-DE"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
            </a:r>
            <a:br>
              <a:rPr lang="el-GR" b="1" dirty="0" smtClean="0"/>
            </a:br>
            <a:r>
              <a:rPr lang="el-GR" b="1" dirty="0" smtClean="0"/>
              <a:t>Μέθοδοι </a:t>
            </a:r>
            <a:r>
              <a:rPr lang="el-GR" b="1" dirty="0"/>
              <a:t>διδασκαλίας</a:t>
            </a:r>
            <a:r>
              <a:rPr lang="de-DE" dirty="0"/>
              <a:t/>
            </a:r>
            <a:br>
              <a:rPr lang="de-DE" dirty="0"/>
            </a:br>
            <a:endParaRPr lang="de-DE" dirty="0"/>
          </a:p>
        </p:txBody>
      </p:sp>
      <p:sp>
        <p:nvSpPr>
          <p:cNvPr id="3" name="Inhaltsplatzhalter 2"/>
          <p:cNvSpPr>
            <a:spLocks noGrp="1"/>
          </p:cNvSpPr>
          <p:nvPr>
            <p:ph sz="quarter" idx="1"/>
          </p:nvPr>
        </p:nvSpPr>
        <p:spPr>
          <a:xfrm>
            <a:off x="457200" y="1600200"/>
            <a:ext cx="8229600" cy="4853136"/>
          </a:xfrm>
        </p:spPr>
        <p:txBody>
          <a:bodyPr>
            <a:normAutofit/>
          </a:bodyPr>
          <a:lstStyle/>
          <a:p>
            <a:r>
              <a:rPr lang="el-GR" dirty="0" smtClean="0"/>
              <a:t>Ποικιλία μεθόδων</a:t>
            </a:r>
          </a:p>
          <a:p>
            <a:r>
              <a:rPr lang="el-GR" dirty="0" smtClean="0"/>
              <a:t>Ενεργή συμμετοχή</a:t>
            </a:r>
          </a:p>
          <a:p>
            <a:r>
              <a:rPr lang="el-GR" dirty="0" smtClean="0"/>
              <a:t>Ισότιμη εργασία προβληματισμού</a:t>
            </a:r>
          </a:p>
          <a:p>
            <a:r>
              <a:rPr lang="en-US" dirty="0" smtClean="0"/>
              <a:t>Project</a:t>
            </a:r>
            <a:endParaRPr lang="el-GR" dirty="0" smtClean="0"/>
          </a:p>
          <a:p>
            <a:r>
              <a:rPr lang="el-GR" dirty="0" smtClean="0"/>
              <a:t>Αυτοπροσδιορισμός</a:t>
            </a:r>
          </a:p>
          <a:p>
            <a:r>
              <a:rPr lang="el-GR" dirty="0" smtClean="0"/>
              <a:t>Ατομικές </a:t>
            </a:r>
            <a:r>
              <a:rPr lang="el-GR" dirty="0"/>
              <a:t>ή συλλογικές </a:t>
            </a:r>
            <a:r>
              <a:rPr lang="el-GR" dirty="0" smtClean="0"/>
              <a:t>εργασίες</a:t>
            </a:r>
          </a:p>
          <a:p>
            <a:r>
              <a:rPr lang="el-GR" dirty="0"/>
              <a:t>Π</a:t>
            </a:r>
            <a:r>
              <a:rPr lang="el-GR" dirty="0" smtClean="0"/>
              <a:t>αιχνίδια ρόλων</a:t>
            </a:r>
          </a:p>
          <a:p>
            <a:r>
              <a:rPr lang="el-GR" dirty="0" smtClean="0"/>
              <a:t>Θέατρο</a:t>
            </a:r>
          </a:p>
          <a:p>
            <a:r>
              <a:rPr lang="el-GR" dirty="0" smtClean="0"/>
              <a:t> Προσομοίωση</a:t>
            </a:r>
            <a:endParaRPr lang="de-DE"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smtClean="0"/>
              <a:t/>
            </a:r>
            <a:br>
              <a:rPr lang="el-GR" b="1" dirty="0" smtClean="0"/>
            </a:br>
            <a:r>
              <a:rPr lang="el-GR" b="1" dirty="0" smtClean="0"/>
              <a:t>Μάθηση  </a:t>
            </a:r>
            <a:r>
              <a:rPr lang="el-GR" b="1" dirty="0"/>
              <a:t>απελευθερωμένη από το φόβο</a:t>
            </a:r>
            <a:r>
              <a:rPr lang="de-DE" dirty="0"/>
              <a:t/>
            </a:r>
            <a:br>
              <a:rPr lang="de-DE" dirty="0"/>
            </a:br>
            <a:endParaRPr lang="de-DE" dirty="0"/>
          </a:p>
        </p:txBody>
      </p:sp>
      <p:sp>
        <p:nvSpPr>
          <p:cNvPr id="3" name="Inhaltsplatzhalter 2"/>
          <p:cNvSpPr>
            <a:spLocks noGrp="1"/>
          </p:cNvSpPr>
          <p:nvPr>
            <p:ph sz="quarter" idx="1"/>
          </p:nvPr>
        </p:nvSpPr>
        <p:spPr>
          <a:xfrm>
            <a:off x="179512" y="1600200"/>
            <a:ext cx="8640960" cy="4997152"/>
          </a:xfrm>
        </p:spPr>
        <p:txBody>
          <a:bodyPr>
            <a:normAutofit/>
          </a:bodyPr>
          <a:lstStyle/>
          <a:p>
            <a:r>
              <a:rPr lang="el-GR" dirty="0"/>
              <a:t>Ο ρατσισμός έχει να κάνει με το φόβο, την ανασφάλεια, την </a:t>
            </a:r>
            <a:r>
              <a:rPr lang="el-GR" dirty="0" smtClean="0"/>
              <a:t>αβεβαιότητα</a:t>
            </a:r>
          </a:p>
          <a:p>
            <a:r>
              <a:rPr lang="el-GR" dirty="0" smtClean="0"/>
              <a:t>Ατμόσφαιρα </a:t>
            </a:r>
            <a:r>
              <a:rPr lang="el-GR" dirty="0"/>
              <a:t>ελεύθερη από φόβο και υπό συνθήκες που επιλέγονται </a:t>
            </a:r>
            <a:r>
              <a:rPr lang="el-GR" dirty="0" smtClean="0"/>
              <a:t>ελεύθερα</a:t>
            </a:r>
          </a:p>
          <a:p>
            <a:r>
              <a:rPr lang="el-GR" dirty="0"/>
              <a:t>Η σαφής αποδοκιμασία των ακροδεξιών ή ρατσιστικά σχόλια ειδικά </a:t>
            </a:r>
            <a:r>
              <a:rPr lang="el-GR" b="1" u="sng" dirty="0"/>
              <a:t>δεν πρέπει να συνδέονται με την απόρριψη </a:t>
            </a:r>
            <a:r>
              <a:rPr lang="el-GR" b="1" u="sng" dirty="0" smtClean="0"/>
              <a:t>προσώπων</a:t>
            </a:r>
          </a:p>
          <a:p>
            <a:r>
              <a:rPr lang="el-GR" dirty="0"/>
              <a:t>Οι μαθητές πρέπει να αισθάνονται </a:t>
            </a:r>
            <a:r>
              <a:rPr lang="el-GR" dirty="0" smtClean="0"/>
              <a:t>αποδεκτοί</a:t>
            </a:r>
          </a:p>
          <a:p>
            <a:r>
              <a:rPr lang="el-GR" dirty="0" smtClean="0"/>
              <a:t>Μη </a:t>
            </a:r>
            <a:r>
              <a:rPr lang="el-GR" dirty="0"/>
              <a:t>ηθική κατήχηση</a:t>
            </a:r>
            <a:endParaRPr lang="de-DE" b="1" u="sng"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a:t>Σχολείο χωρίς Ρατσισμό</a:t>
            </a:r>
            <a:r>
              <a:rPr lang="de-DE" dirty="0"/>
              <a:t/>
            </a:r>
            <a:br>
              <a:rPr lang="de-DE" dirty="0"/>
            </a:br>
            <a:endParaRPr lang="de-DE" dirty="0"/>
          </a:p>
        </p:txBody>
      </p:sp>
      <p:sp>
        <p:nvSpPr>
          <p:cNvPr id="3" name="Inhaltsplatzhalter 2"/>
          <p:cNvSpPr>
            <a:spLocks noGrp="1"/>
          </p:cNvSpPr>
          <p:nvPr>
            <p:ph sz="quarter" idx="1"/>
          </p:nvPr>
        </p:nvSpPr>
        <p:spPr>
          <a:xfrm>
            <a:off x="251520" y="1600200"/>
            <a:ext cx="8712968" cy="5257800"/>
          </a:xfrm>
        </p:spPr>
        <p:txBody>
          <a:bodyPr>
            <a:normAutofit fontScale="85000" lnSpcReduction="20000"/>
          </a:bodyPr>
          <a:lstStyle/>
          <a:p>
            <a:pPr>
              <a:buNone/>
            </a:pPr>
            <a:r>
              <a:rPr lang="el-GR" sz="4000" dirty="0" smtClean="0"/>
              <a:t>Ενεργή </a:t>
            </a:r>
            <a:r>
              <a:rPr lang="el-GR" sz="4000" dirty="0"/>
              <a:t>συμμετοχή των </a:t>
            </a:r>
            <a:r>
              <a:rPr lang="el-GR" sz="4000" dirty="0" smtClean="0"/>
              <a:t>μαθητών</a:t>
            </a:r>
          </a:p>
          <a:p>
            <a:pPr>
              <a:buNone/>
            </a:pPr>
            <a:r>
              <a:rPr lang="el-GR" b="1" i="1" dirty="0"/>
              <a:t>Στόχοι :</a:t>
            </a:r>
            <a:endParaRPr lang="de-DE" dirty="0"/>
          </a:p>
          <a:p>
            <a:pPr lvl="0"/>
            <a:r>
              <a:rPr lang="el-GR" dirty="0"/>
              <a:t>Ευαισθητοποίηση των μαθητών για όλες τις μορφές διακρίσεων και του ρατσισμού  (παροχή βασικών γνώσεων στους τομείς του ρατσισμού και ερευνητικά ζητήματα προκατάληψη, μετανάστευση και άσυλο)</a:t>
            </a:r>
            <a:endParaRPr lang="de-DE" dirty="0"/>
          </a:p>
          <a:p>
            <a:pPr lvl="0"/>
            <a:r>
              <a:rPr lang="el-GR" dirty="0"/>
              <a:t>Προώθηση της συμμετοχής των μαθητών κατά των διακρίσεων </a:t>
            </a:r>
            <a:endParaRPr lang="de-DE" dirty="0"/>
          </a:p>
          <a:p>
            <a:pPr lvl="0"/>
            <a:r>
              <a:rPr lang="el-GR" dirty="0"/>
              <a:t>Προώθηση ίσων ευκαιριών</a:t>
            </a:r>
            <a:endParaRPr lang="de-DE" dirty="0"/>
          </a:p>
          <a:p>
            <a:pPr lvl="0"/>
            <a:r>
              <a:rPr lang="el-GR" dirty="0"/>
              <a:t>Προώθηση των ανθρωπίνων και δημοκρατικών τρόπων σκέψης και δράσης μεταξύ των μαθητών</a:t>
            </a:r>
            <a:endParaRPr lang="de-DE" dirty="0"/>
          </a:p>
          <a:p>
            <a:pPr lvl="0"/>
            <a:r>
              <a:rPr lang="el-GR" dirty="0"/>
              <a:t>Ανάπτυξη «αντιρατσιστικών» ικανοτήτων και δεξιοτήτων  τόσο για τους μαθητές όσο και για τους εκπαιδευτικούς</a:t>
            </a:r>
            <a:endParaRPr lang="de-DE" dirty="0"/>
          </a:p>
          <a:p>
            <a:pPr lvl="0"/>
            <a:r>
              <a:rPr lang="el-GR" dirty="0"/>
              <a:t>Εξάλειψη του ρατσισμού, των διακρίσεων και της βίας στην κοινωνία μας</a:t>
            </a:r>
            <a:endParaRPr lang="de-DE" dirty="0"/>
          </a:p>
          <a:p>
            <a:pPr>
              <a:buNone/>
            </a:pPr>
            <a:endParaRPr lang="de-DE"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a:t>Οι εκπαιδευτικοί</a:t>
            </a:r>
            <a:r>
              <a:rPr lang="de-DE" dirty="0"/>
              <a:t/>
            </a:r>
            <a:br>
              <a:rPr lang="de-DE" dirty="0"/>
            </a:br>
            <a:endParaRPr lang="de-DE" dirty="0"/>
          </a:p>
        </p:txBody>
      </p:sp>
      <p:sp>
        <p:nvSpPr>
          <p:cNvPr id="3" name="Inhaltsplatzhalter 2"/>
          <p:cNvSpPr>
            <a:spLocks noGrp="1"/>
          </p:cNvSpPr>
          <p:nvPr>
            <p:ph sz="quarter" idx="1"/>
          </p:nvPr>
        </p:nvSpPr>
        <p:spPr/>
        <p:txBody>
          <a:bodyPr/>
          <a:lstStyle/>
          <a:p>
            <a:r>
              <a:rPr lang="el-GR" dirty="0" smtClean="0"/>
              <a:t>Αποδέκτες </a:t>
            </a:r>
            <a:r>
              <a:rPr lang="el-GR" dirty="0"/>
              <a:t>της αντιρατσιστικής εκπαίδευσης στα σχολεία </a:t>
            </a:r>
            <a:r>
              <a:rPr lang="el-GR" dirty="0" smtClean="0"/>
              <a:t>είναι και οι εκπαιδευτικοί</a:t>
            </a:r>
          </a:p>
          <a:p>
            <a:r>
              <a:rPr lang="el-GR" dirty="0"/>
              <a:t>Η αντιρατσιστική παιδαγωγική </a:t>
            </a:r>
            <a:r>
              <a:rPr lang="el-GR" dirty="0" smtClean="0"/>
              <a:t> </a:t>
            </a:r>
            <a:r>
              <a:rPr lang="el-GR" dirty="0"/>
              <a:t>αναπόσπαστο μέρος της </a:t>
            </a:r>
            <a:r>
              <a:rPr lang="el-GR" dirty="0" smtClean="0"/>
              <a:t>εκπαίδευσης, επιμόρφωσης </a:t>
            </a:r>
            <a:r>
              <a:rPr lang="el-GR" dirty="0"/>
              <a:t>και κατάρτισης των </a:t>
            </a:r>
            <a:r>
              <a:rPr lang="el-GR" dirty="0" smtClean="0"/>
              <a:t>εκπαιδευτικών</a:t>
            </a:r>
          </a:p>
          <a:p>
            <a:r>
              <a:rPr lang="el-GR" dirty="0" smtClean="0"/>
              <a:t>Απόκτηση γνώσης </a:t>
            </a:r>
            <a:r>
              <a:rPr lang="el-GR" dirty="0"/>
              <a:t>και </a:t>
            </a:r>
            <a:r>
              <a:rPr lang="el-GR" dirty="0" smtClean="0"/>
              <a:t>εμπειρίας για το ρατσισμό </a:t>
            </a:r>
            <a:r>
              <a:rPr lang="el-GR" dirty="0"/>
              <a:t>από κοινού με τους </a:t>
            </a:r>
            <a:r>
              <a:rPr lang="el-GR" dirty="0" smtClean="0"/>
              <a:t>μαθητές</a:t>
            </a:r>
            <a:endParaRPr lang="de-DE" dirty="0"/>
          </a:p>
          <a:p>
            <a:endParaRPr lang="de-DE"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b="1" dirty="0"/>
              <a:t>Συμπέρασμα</a:t>
            </a:r>
            <a:r>
              <a:rPr lang="de-DE" dirty="0"/>
              <a:t/>
            </a:r>
            <a:br>
              <a:rPr lang="de-DE" dirty="0"/>
            </a:br>
            <a:endParaRPr lang="de-DE" dirty="0"/>
          </a:p>
        </p:txBody>
      </p:sp>
      <p:sp>
        <p:nvSpPr>
          <p:cNvPr id="3" name="Inhaltsplatzhalter 2"/>
          <p:cNvSpPr>
            <a:spLocks noGrp="1"/>
          </p:cNvSpPr>
          <p:nvPr>
            <p:ph sz="quarter" idx="1"/>
          </p:nvPr>
        </p:nvSpPr>
        <p:spPr/>
        <p:txBody>
          <a:bodyPr/>
          <a:lstStyle/>
          <a:p>
            <a:r>
              <a:rPr lang="el-GR" dirty="0"/>
              <a:t>Έχει κάποιο νόημα η  αντιρατσιστική εργασία στα σχολεία; </a:t>
            </a:r>
            <a:endParaRPr lang="el-GR" dirty="0" smtClean="0"/>
          </a:p>
          <a:p>
            <a:r>
              <a:rPr lang="el-GR" dirty="0" smtClean="0"/>
              <a:t>Να </a:t>
            </a:r>
            <a:r>
              <a:rPr lang="el-GR" dirty="0"/>
              <a:t>παρακινήσουμε  τους μαθητές  σε συγκεκριμένη δράση </a:t>
            </a:r>
            <a:endParaRPr lang="el-GR" dirty="0" smtClean="0"/>
          </a:p>
          <a:p>
            <a:r>
              <a:rPr lang="el-GR" smtClean="0"/>
              <a:t>Να </a:t>
            </a:r>
            <a:r>
              <a:rPr lang="el-GR"/>
              <a:t>επιτευχθεί «ανοσοποίηση» κατά της ρατσιστικής προπαγάνδας</a:t>
            </a:r>
            <a:endParaRPr lang="de-DE"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proasyl.de/typo3temp/pics/P_cca3ad0d33.jpg"/>
          <p:cNvPicPr>
            <a:picLocks noChangeAspect="1" noChangeArrowheads="1"/>
          </p:cNvPicPr>
          <p:nvPr/>
        </p:nvPicPr>
        <p:blipFill>
          <a:blip r:embed="rId2" cstate="print"/>
          <a:srcRect/>
          <a:stretch>
            <a:fillRect/>
          </a:stretch>
        </p:blipFill>
        <p:spPr bwMode="auto">
          <a:xfrm>
            <a:off x="179512" y="188640"/>
            <a:ext cx="8712968" cy="648072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s://encrypted-tbn3.gstatic.com/images?q=tbn:ANd9GcSWqtOFeLQ4tkarGd6KTU0sBTqGUJ2D7Fk_11K1WUHO8VfJt7Lj"/>
          <p:cNvPicPr>
            <a:picLocks noChangeAspect="1" noChangeArrowheads="1"/>
          </p:cNvPicPr>
          <p:nvPr/>
        </p:nvPicPr>
        <p:blipFill>
          <a:blip r:embed="rId2" cstate="print"/>
          <a:srcRect/>
          <a:stretch>
            <a:fillRect/>
          </a:stretch>
        </p:blipFill>
        <p:spPr bwMode="auto">
          <a:xfrm>
            <a:off x="323528" y="332656"/>
            <a:ext cx="8424936" cy="6192688"/>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alathea">
  <a:themeElements>
    <a:clrScheme name="Galathea">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Galathea">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0</TotalTime>
  <Words>3689</Words>
  <Application>Microsoft Office PowerPoint</Application>
  <PresentationFormat>Bildschirmpräsentation (4:3)</PresentationFormat>
  <Paragraphs>298</Paragraphs>
  <Slides>24</Slides>
  <Notes>21</Notes>
  <HiddenSlides>0</HiddenSlides>
  <MMClips>0</MMClips>
  <ScaleCrop>false</ScaleCrop>
  <HeadingPairs>
    <vt:vector size="4" baseType="variant">
      <vt:variant>
        <vt:lpstr>Design</vt:lpstr>
      </vt:variant>
      <vt:variant>
        <vt:i4>1</vt:i4>
      </vt:variant>
      <vt:variant>
        <vt:lpstr>Folientitel</vt:lpstr>
      </vt:variant>
      <vt:variant>
        <vt:i4>24</vt:i4>
      </vt:variant>
    </vt:vector>
  </HeadingPairs>
  <TitlesOfParts>
    <vt:vector size="25" baseType="lpstr">
      <vt:lpstr>Galathea</vt:lpstr>
      <vt:lpstr>  Αντιρατσιστική Εκπαίδευση        Βασικές αρχές </vt:lpstr>
      <vt:lpstr>Μετανάστευση</vt:lpstr>
      <vt:lpstr> Ιστορία του ρατσισμού </vt:lpstr>
      <vt:lpstr> Αιτίες του ρατσισμού  </vt:lpstr>
      <vt:lpstr> Αιτίες του ρατσισμού  </vt:lpstr>
      <vt:lpstr>Εθνοκεντρισμός</vt:lpstr>
      <vt:lpstr>Ακροδεξιός εξτρεμισμός</vt:lpstr>
      <vt:lpstr>Ορισμός του ρατσισμού</vt:lpstr>
      <vt:lpstr>Ο ρατσισμός ένα επίκαιρο θέμα Απαγόρευση των διακρίσεων </vt:lpstr>
      <vt:lpstr>Μορφές διάκρισης</vt:lpstr>
      <vt:lpstr> Παιδαγωγική Αλλοδαπών /Διαπολιτισμική Μάθηση  </vt:lpstr>
      <vt:lpstr> Αντιρατσιστική εκπαίδευση στο σχολείο </vt:lpstr>
      <vt:lpstr>Δομή της αντιρατσιστικής εκπαίδευσης στο σχολείο</vt:lpstr>
      <vt:lpstr>Δομή της αντιρατσιστικής εκπαίδευσης στο σχολείο</vt:lpstr>
      <vt:lpstr> Στόχοι, αξίες, περιεχόμενα αντιρατσιστικής εκπαίδευσης </vt:lpstr>
      <vt:lpstr>Στόχοι, αξίες, περιεχόμενα αντιρατσιστικής εκπαίδευσης</vt:lpstr>
      <vt:lpstr>Περιεχόμενα  μάθησης </vt:lpstr>
      <vt:lpstr> Μέθοδοι διδασκαλίας </vt:lpstr>
      <vt:lpstr> Μάθηση  απελευθερωμένη από το φόβο </vt:lpstr>
      <vt:lpstr>Σχολείο χωρίς Ρατσισμό </vt:lpstr>
      <vt:lpstr>Οι εκπαιδευτικοί </vt:lpstr>
      <vt:lpstr>Συμπέρασμα </vt:lpstr>
      <vt:lpstr>Folie 23</vt:lpstr>
      <vt:lpstr>Folie 24</vt:lpstr>
    </vt:vector>
  </TitlesOfParts>
  <Company>Firmenname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Αντιρατσιστική Εκπαίδευση Βασικές αρχές </dc:title>
  <dc:creator>Benutzer</dc:creator>
  <cp:lastModifiedBy>Benutzer</cp:lastModifiedBy>
  <cp:revision>22</cp:revision>
  <dcterms:created xsi:type="dcterms:W3CDTF">2014-02-10T07:16:45Z</dcterms:created>
  <dcterms:modified xsi:type="dcterms:W3CDTF">2014-02-13T08:27:31Z</dcterms:modified>
</cp:coreProperties>
</file>